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3" r:id="rId3"/>
    <p:sldId id="257" r:id="rId4"/>
    <p:sldId id="280" r:id="rId5"/>
    <p:sldId id="277" r:id="rId6"/>
    <p:sldId id="258" r:id="rId7"/>
    <p:sldId id="259" r:id="rId8"/>
    <p:sldId id="278" r:id="rId9"/>
    <p:sldId id="260" r:id="rId10"/>
    <p:sldId id="264" r:id="rId11"/>
    <p:sldId id="266" r:id="rId12"/>
    <p:sldId id="262" r:id="rId13"/>
    <p:sldId id="276"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autoAdjust="0"/>
    <p:restoredTop sz="94760"/>
  </p:normalViewPr>
  <p:slideViewPr>
    <p:cSldViewPr snapToGrid="0">
      <p:cViewPr>
        <p:scale>
          <a:sx n="107" d="100"/>
          <a:sy n="107" d="100"/>
        </p:scale>
        <p:origin x="1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9F72A-F30D-4330-A4EC-8E10F4E8C3EF}" type="datetimeFigureOut">
              <a:rPr kumimoji="1" lang="ja-JP" altLang="en-US" smtClean="0"/>
              <a:t>2026/2/7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A5DF6-8E0B-4ED9-9BD9-828B5D787E49}" type="slidenum">
              <a:rPr kumimoji="1" lang="ja-JP" altLang="en-US" smtClean="0"/>
              <a:t>‹#›</a:t>
            </a:fld>
            <a:endParaRPr kumimoji="1" lang="ja-JP" altLang="en-US"/>
          </a:p>
        </p:txBody>
      </p:sp>
    </p:spTree>
    <p:extLst>
      <p:ext uri="{BB962C8B-B14F-4D97-AF65-F5344CB8AC3E}">
        <p14:creationId xmlns:p14="http://schemas.microsoft.com/office/powerpoint/2010/main" val="578134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2</a:t>
            </a:fld>
            <a:endParaRPr kumimoji="1" lang="ja-JP" altLang="en-US"/>
          </a:p>
        </p:txBody>
      </p:sp>
    </p:spTree>
    <p:extLst>
      <p:ext uri="{BB962C8B-B14F-4D97-AF65-F5344CB8AC3E}">
        <p14:creationId xmlns:p14="http://schemas.microsoft.com/office/powerpoint/2010/main" val="188505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3</a:t>
            </a:fld>
            <a:endParaRPr kumimoji="1" lang="ja-JP" altLang="en-US"/>
          </a:p>
        </p:txBody>
      </p:sp>
    </p:spTree>
    <p:extLst>
      <p:ext uri="{BB962C8B-B14F-4D97-AF65-F5344CB8AC3E}">
        <p14:creationId xmlns:p14="http://schemas.microsoft.com/office/powerpoint/2010/main" val="3637820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5</a:t>
            </a:fld>
            <a:endParaRPr kumimoji="1" lang="ja-JP" altLang="en-US"/>
          </a:p>
        </p:txBody>
      </p:sp>
    </p:spTree>
    <p:extLst>
      <p:ext uri="{BB962C8B-B14F-4D97-AF65-F5344CB8AC3E}">
        <p14:creationId xmlns:p14="http://schemas.microsoft.com/office/powerpoint/2010/main" val="127076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9</a:t>
            </a:fld>
            <a:endParaRPr kumimoji="1" lang="ja-JP" altLang="en-US"/>
          </a:p>
        </p:txBody>
      </p:sp>
    </p:spTree>
    <p:extLst>
      <p:ext uri="{BB962C8B-B14F-4D97-AF65-F5344CB8AC3E}">
        <p14:creationId xmlns:p14="http://schemas.microsoft.com/office/powerpoint/2010/main" val="224990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10</a:t>
            </a:fld>
            <a:endParaRPr kumimoji="1" lang="ja-JP" altLang="en-US"/>
          </a:p>
        </p:txBody>
      </p:sp>
    </p:spTree>
    <p:extLst>
      <p:ext uri="{BB962C8B-B14F-4D97-AF65-F5344CB8AC3E}">
        <p14:creationId xmlns:p14="http://schemas.microsoft.com/office/powerpoint/2010/main" val="4018708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616A0-1ED2-1D59-406D-C36123F3D7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E0B001-60C0-B938-ED9C-949212FF97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B343DD-E8BB-D858-D9A7-30F2CC9348E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ACDC09F-9BCC-5875-097B-A85FEA2F715C}"/>
              </a:ext>
            </a:extLst>
          </p:cNvPr>
          <p:cNvSpPr>
            <a:spLocks noGrp="1"/>
          </p:cNvSpPr>
          <p:nvPr>
            <p:ph type="sldNum" sz="quarter" idx="5"/>
          </p:nvPr>
        </p:nvSpPr>
        <p:spPr/>
        <p:txBody>
          <a:bodyPr/>
          <a:lstStyle/>
          <a:p>
            <a:fld id="{1A1A5DF6-8E0B-4ED9-9BD9-828B5D787E49}" type="slidenum">
              <a:rPr kumimoji="1" lang="ja-JP" altLang="en-US" smtClean="0"/>
              <a:t>11</a:t>
            </a:fld>
            <a:endParaRPr kumimoji="1" lang="ja-JP" altLang="en-US"/>
          </a:p>
        </p:txBody>
      </p:sp>
    </p:spTree>
    <p:extLst>
      <p:ext uri="{BB962C8B-B14F-4D97-AF65-F5344CB8AC3E}">
        <p14:creationId xmlns:p14="http://schemas.microsoft.com/office/powerpoint/2010/main" val="227756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A1A5DF6-8E0B-4ED9-9BD9-828B5D787E49}" type="slidenum">
              <a:rPr kumimoji="1" lang="ja-JP" altLang="en-US" smtClean="0"/>
              <a:t>13</a:t>
            </a:fld>
            <a:endParaRPr kumimoji="1" lang="ja-JP" altLang="en-US"/>
          </a:p>
        </p:txBody>
      </p:sp>
    </p:spTree>
    <p:extLst>
      <p:ext uri="{BB962C8B-B14F-4D97-AF65-F5344CB8AC3E}">
        <p14:creationId xmlns:p14="http://schemas.microsoft.com/office/powerpoint/2010/main" val="357106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a:prstGeom prst="rect">
            <a:avLst/>
          </a:prstGeom>
        </p:spPr>
        <p:txBody>
          <a:bodyPr/>
          <a:lstStyle>
            <a:lvl1pPr>
              <a:defRPr b="1">
                <a:latin typeface="Arial Black" pitchFamily="34" charset="0"/>
                <a:cs typeface="Times New Roman" pitchFamily="18" charset="0"/>
              </a:defRPr>
            </a:lvl1pPr>
          </a:lstStyle>
          <a:p>
            <a:r>
              <a:rPr lang="ja-JP" altLang="en-US"/>
              <a:t>マスター タイトルの書式設定</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itchFamily="34" charset="0"/>
                <a:cs typeface="Arial"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ja-JP" altLang="en-US"/>
              <a:t>マスター サブタイトルの書式設定</a:t>
            </a:r>
          </a:p>
        </p:txBody>
      </p:sp>
      <p:sp>
        <p:nvSpPr>
          <p:cNvPr id="4" name="Date Placeholder 3"/>
          <p:cNvSpPr>
            <a:spLocks noGrp="1"/>
          </p:cNvSpPr>
          <p:nvPr>
            <p:ph type="dt" sz="half" idx="10"/>
          </p:nvPr>
        </p:nvSpPr>
        <p:spPr>
          <a:xfrm>
            <a:off x="609600" y="6356357"/>
            <a:ext cx="2844800" cy="365125"/>
          </a:xfrm>
          <a:prstGeom prst="rect">
            <a:avLst/>
          </a:prstGeom>
        </p:spPr>
        <p:txBody>
          <a:bodyPr/>
          <a:lstStyle>
            <a:lvl1pPr>
              <a:defRPr smtClean="0"/>
            </a:lvl1pPr>
          </a:lstStyle>
          <a:p>
            <a:fld id="{94E013F8-2A9C-5444-B070-BF95E8563C7D}" type="datetime1">
              <a:rPr kumimoji="1" lang="en-US" altLang="ja-JP" smtClean="0"/>
              <a:t>2/7/26</a:t>
            </a:fld>
            <a:endParaRPr kumimoji="1" lang="ja-JP" alt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6"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
        <p:nvSpPr>
          <p:cNvPr id="39" name="Rectangle 38"/>
          <p:cNvSpPr>
            <a:spLocks noChangeArrowheads="1"/>
          </p:cNvSpPr>
          <p:nvPr/>
        </p:nvSpPr>
        <p:spPr bwMode="auto">
          <a:xfrm>
            <a:off x="0" y="2"/>
            <a:ext cx="12192000" cy="714356"/>
          </a:xfrm>
          <a:prstGeom prst="rect">
            <a:avLst/>
          </a:prstGeom>
          <a:solidFill>
            <a:srgbClr val="800000"/>
          </a:solidFill>
          <a:ln w="9525">
            <a:noFill/>
            <a:miter lim="800000"/>
            <a:headEnd/>
            <a:tailEnd/>
          </a:ln>
          <a:effectLst/>
        </p:spPr>
        <p:txBody>
          <a:bodyPr wrap="none" anchor="ctr"/>
          <a:lstStyle/>
          <a:p>
            <a:pPr>
              <a:defRPr/>
            </a:pPr>
            <a:endParaRPr lang="ja-JP" altLang="en-US" sz="1800"/>
          </a:p>
        </p:txBody>
      </p:sp>
      <p:pic>
        <p:nvPicPr>
          <p:cNvPr id="41" name="Picture 6" descr="Picture1"/>
          <p:cNvPicPr>
            <a:picLocks noChangeAspect="1" noChangeArrowheads="1"/>
          </p:cNvPicPr>
          <p:nvPr/>
        </p:nvPicPr>
        <p:blipFill>
          <a:blip r:embed="rId2">
            <a:lum bright="70000" contrast="-70000"/>
          </a:blip>
          <a:srcRect/>
          <a:stretch>
            <a:fillRect/>
          </a:stretch>
        </p:blipFill>
        <p:spPr bwMode="auto">
          <a:xfrm>
            <a:off x="10572791" y="71413"/>
            <a:ext cx="704810" cy="508000"/>
          </a:xfrm>
          <a:prstGeom prst="rect">
            <a:avLst/>
          </a:prstGeom>
          <a:noFill/>
          <a:ln w="9525">
            <a:noFill/>
            <a:miter lim="800000"/>
            <a:headEnd/>
            <a:tailEnd/>
          </a:ln>
        </p:spPr>
      </p:pic>
      <p:sp>
        <p:nvSpPr>
          <p:cNvPr id="42" name="Rectangle 41"/>
          <p:cNvSpPr>
            <a:spLocks noChangeArrowheads="1"/>
          </p:cNvSpPr>
          <p:nvPr/>
        </p:nvSpPr>
        <p:spPr bwMode="auto">
          <a:xfrm>
            <a:off x="0" y="6429398"/>
            <a:ext cx="12192000" cy="428604"/>
          </a:xfrm>
          <a:prstGeom prst="rect">
            <a:avLst/>
          </a:prstGeom>
          <a:solidFill>
            <a:srgbClr val="800000"/>
          </a:solidFill>
          <a:ln w="9525">
            <a:noFill/>
            <a:miter lim="800000"/>
            <a:headEnd/>
            <a:tailEnd/>
          </a:ln>
          <a:effectLst/>
        </p:spPr>
        <p:txBody>
          <a:bodyPr wrap="none" anchor="ctr"/>
          <a:lstStyle/>
          <a:p>
            <a:pPr>
              <a:defRPr/>
            </a:pPr>
            <a:endParaRPr lang="ja-JP" altLang="en-US" sz="1800"/>
          </a:p>
        </p:txBody>
      </p:sp>
      <p:sp>
        <p:nvSpPr>
          <p:cNvPr id="43" name="TextBox 42"/>
          <p:cNvSpPr txBox="1"/>
          <p:nvPr/>
        </p:nvSpPr>
        <p:spPr>
          <a:xfrm>
            <a:off x="1415480" y="843060"/>
            <a:ext cx="5905544" cy="523220"/>
          </a:xfrm>
          <a:prstGeom prst="rect">
            <a:avLst/>
          </a:prstGeom>
          <a:noFill/>
        </p:spPr>
        <p:txBody>
          <a:bodyPr wrap="square" rtlCol="0">
            <a:spAutoFit/>
          </a:bodyPr>
          <a:lstStyle/>
          <a:p>
            <a:r>
              <a:rPr lang="en-US" sz="1400" dirty="0">
                <a:latin typeface="Calibri" pitchFamily="34" charset="0"/>
                <a:cs typeface="Tahoma" pitchFamily="34" charset="0"/>
              </a:rPr>
              <a:t>WASEDA University</a:t>
            </a:r>
          </a:p>
          <a:p>
            <a:r>
              <a:rPr lang="en-US" sz="1400" b="1" dirty="0">
                <a:latin typeface="Calibri" pitchFamily="34" charset="0"/>
                <a:cs typeface="Tahoma" pitchFamily="34" charset="0"/>
              </a:rPr>
              <a:t>Graduate School of Fundamental Science and Engineering</a:t>
            </a:r>
          </a:p>
        </p:txBody>
      </p:sp>
      <p:pic>
        <p:nvPicPr>
          <p:cNvPr id="4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459" y="780399"/>
            <a:ext cx="1297029" cy="639575"/>
          </a:xfrm>
          <a:prstGeom prst="rect">
            <a:avLst/>
          </a:prstGeom>
          <a:noFill/>
        </p:spPr>
      </p:pic>
    </p:spTree>
    <p:extLst>
      <p:ext uri="{BB962C8B-B14F-4D97-AF65-F5344CB8AC3E}">
        <p14:creationId xmlns:p14="http://schemas.microsoft.com/office/powerpoint/2010/main" val="882090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9" y="273050"/>
            <a:ext cx="4011084" cy="1162051"/>
          </a:xfrm>
          <a:prstGeom prst="rect">
            <a:avLst/>
          </a:prstGeom>
        </p:spPr>
        <p:txBody>
          <a:bodyPr anchor="b"/>
          <a:lstStyle>
            <a:lvl1pPr algn="l">
              <a:defRPr sz="2000" b="1"/>
            </a:lvl1pPr>
          </a:lstStyle>
          <a:p>
            <a:r>
              <a:rPr lang="ja-JP" altLang="en-US"/>
              <a:t>マスター タイトルの書式設定</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Text Placeholder 3"/>
          <p:cNvSpPr>
            <a:spLocks noGrp="1"/>
          </p:cNvSpPr>
          <p:nvPr>
            <p:ph type="body" sz="half" idx="2"/>
          </p:nvPr>
        </p:nvSpPr>
        <p:spPr>
          <a:xfrm>
            <a:off x="609609" y="1435104"/>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マスター テキストの書式設定</a:t>
            </a:r>
          </a:p>
        </p:txBody>
      </p:sp>
      <p:sp>
        <p:nvSpPr>
          <p:cNvPr id="5"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6"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7"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187270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a:prstGeom prst="rect">
            <a:avLst/>
          </a:prstGeom>
        </p:spPr>
        <p:txBody>
          <a:bodyPr anchor="b"/>
          <a:lstStyle>
            <a:lvl1pPr algn="l">
              <a:defRPr sz="2000" b="1"/>
            </a:lvl1pPr>
          </a:lstStyle>
          <a:p>
            <a:r>
              <a:rPr lang="ja-JP" altLang="en-US"/>
              <a:t>マスター タイトルの書式設定</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ja-JP" altLang="en-US" noProof="0"/>
              <a:t>アイコンをクリックして図を追加</a:t>
            </a:r>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マスター テキストの書式設定</a:t>
            </a:r>
          </a:p>
        </p:txBody>
      </p:sp>
      <p:sp>
        <p:nvSpPr>
          <p:cNvPr id="5"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6"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7"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96574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ja-JP" altLang="en-US"/>
              <a:t>マスター タイトルの書式設定</a:t>
            </a:r>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6"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2843985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a:prstGeom prst="rect">
            <a:avLst/>
          </a:prstGeom>
        </p:spPr>
        <p:txBody>
          <a:bodyPr vert="eaVert"/>
          <a:lstStyle/>
          <a:p>
            <a:r>
              <a:rPr lang="ja-JP" altLang="en-US"/>
              <a:t>マスター タイトルの書式設定</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6"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1755885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CE476-B6D3-8C7A-F730-C1626CFEBFB1}"/>
              </a:ext>
            </a:extLst>
          </p:cNvPr>
          <p:cNvSpPr>
            <a:spLocks noGrp="1"/>
          </p:cNvSpPr>
          <p:nvPr>
            <p:ph type="title"/>
          </p:nvPr>
        </p:nvSpPr>
        <p:spPr>
          <a:xfrm>
            <a:off x="609600" y="274639"/>
            <a:ext cx="10972800" cy="1143000"/>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0F448E-6D1A-1D75-D3F6-BFCB9501A2AB}"/>
              </a:ext>
            </a:extLst>
          </p:cNvPr>
          <p:cNvSpPr>
            <a:spLocks noGrp="1"/>
          </p:cNvSpPr>
          <p:nvPr>
            <p:ph type="dt" sz="half" idx="10"/>
          </p:nvPr>
        </p:nvSpPr>
        <p:spPr>
          <a:xfrm>
            <a:off x="609600" y="6356357"/>
            <a:ext cx="2844800" cy="365125"/>
          </a:xfrm>
          <a:prstGeom prst="rect">
            <a:avLst/>
          </a:prstGeom>
        </p:spPr>
        <p:txBody>
          <a:bodyPr/>
          <a:lstStyle/>
          <a:p>
            <a:r>
              <a:rPr kumimoji="1" lang="en-US" altLang="ja-JP" dirty="0"/>
              <a:t>2025/5/14</a:t>
            </a:r>
            <a:endParaRPr kumimoji="1" lang="ja-JP" altLang="en-US"/>
          </a:p>
        </p:txBody>
      </p:sp>
      <p:sp>
        <p:nvSpPr>
          <p:cNvPr id="4" name="フッター プレースホルダー 3">
            <a:extLst>
              <a:ext uri="{FF2B5EF4-FFF2-40B4-BE49-F238E27FC236}">
                <a16:creationId xmlns:a16="http://schemas.microsoft.com/office/drawing/2014/main" id="{40737189-3A12-5E3E-0C42-86C42BBD992C}"/>
              </a:ext>
            </a:extLst>
          </p:cNvPr>
          <p:cNvSpPr>
            <a:spLocks noGrp="1"/>
          </p:cNvSpPr>
          <p:nvPr>
            <p:ph type="ftr" sz="quarter" idx="11"/>
          </p:nvPr>
        </p:nvSpPr>
        <p:spPr>
          <a:xfrm>
            <a:off x="4165600" y="6356357"/>
            <a:ext cx="3860800" cy="365125"/>
          </a:xfrm>
          <a:prstGeom prst="rect">
            <a:avLst/>
          </a:prstGeom>
        </p:spPr>
        <p:txBody>
          <a:bodyPr/>
          <a:lstStyle/>
          <a:p>
            <a:r>
              <a:rPr lang="ja-JP" altLang="en-US"/>
              <a:t>早稲田大学　甲藤研究室</a:t>
            </a:r>
            <a:endParaRPr lang="ja-JP" altLang="en-US" dirty="0"/>
          </a:p>
        </p:txBody>
      </p:sp>
      <p:sp>
        <p:nvSpPr>
          <p:cNvPr id="5" name="スライド番号プレースホルダー 4">
            <a:extLst>
              <a:ext uri="{FF2B5EF4-FFF2-40B4-BE49-F238E27FC236}">
                <a16:creationId xmlns:a16="http://schemas.microsoft.com/office/drawing/2014/main" id="{4D4C9C91-1353-9584-7257-BCC04B5502E0}"/>
              </a:ext>
            </a:extLst>
          </p:cNvPr>
          <p:cNvSpPr>
            <a:spLocks noGrp="1"/>
          </p:cNvSpPr>
          <p:nvPr>
            <p:ph type="sldNum" sz="quarter" idx="12"/>
          </p:nvPr>
        </p:nvSpPr>
        <p:spPr/>
        <p:txBody>
          <a:bodyPr/>
          <a:lstStyle/>
          <a:p>
            <a:fld id="{29609BA7-4CA4-44E9-B9CF-CAE4FAA69FA4}" type="slidenum">
              <a:rPr lang="ja-JP" altLang="en-US" smtClean="0"/>
              <a:pPr/>
              <a:t>‹#›</a:t>
            </a:fld>
            <a:endParaRPr lang="ja-JP" altLang="en-US"/>
          </a:p>
        </p:txBody>
      </p:sp>
    </p:spTree>
    <p:extLst>
      <p:ext uri="{BB962C8B-B14F-4D97-AF65-F5344CB8AC3E}">
        <p14:creationId xmlns:p14="http://schemas.microsoft.com/office/powerpoint/2010/main" val="107315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7"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8"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
        <p:nvSpPr>
          <p:cNvPr id="16" name="Title 1"/>
          <p:cNvSpPr>
            <a:spLocks noGrp="1"/>
          </p:cNvSpPr>
          <p:nvPr>
            <p:ph type="title"/>
          </p:nvPr>
        </p:nvSpPr>
        <p:spPr>
          <a:xfrm>
            <a:off x="571464" y="214290"/>
            <a:ext cx="11049077" cy="785819"/>
          </a:xfrm>
          <a:prstGeom prst="rect">
            <a:avLst/>
          </a:prstGeom>
        </p:spPr>
        <p:txBody>
          <a:bodyPr/>
          <a:lstStyle>
            <a:lvl1pPr algn="l">
              <a:defRPr sz="3200" b="1">
                <a:latin typeface="+mn-lt"/>
              </a:defRPr>
            </a:lvl1pPr>
          </a:lstStyle>
          <a:p>
            <a:r>
              <a:rPr lang="ja-JP" altLang="en-US" dirty="0"/>
              <a:t>マスター タイトルの書式設定</a:t>
            </a:r>
            <a:endParaRPr lang="en-US" dirty="0"/>
          </a:p>
        </p:txBody>
      </p:sp>
      <p:sp>
        <p:nvSpPr>
          <p:cNvPr id="17" name="Content Placeholder 2"/>
          <p:cNvSpPr>
            <a:spLocks noGrp="1"/>
          </p:cNvSpPr>
          <p:nvPr>
            <p:ph idx="1"/>
          </p:nvPr>
        </p:nvSpPr>
        <p:spPr>
          <a:xfrm>
            <a:off x="609600" y="1142989"/>
            <a:ext cx="10972800" cy="4983179"/>
          </a:xfrm>
        </p:spPr>
        <p:txBody>
          <a:bodyPr/>
          <a:lstStyle>
            <a:lvl1pPr>
              <a:buClr>
                <a:srgbClr val="7D2D2D"/>
              </a:buClr>
              <a:buSzPct val="78000"/>
              <a:buFont typeface="Wingdings" pitchFamily="2" charset="2"/>
              <a:buChar char="u"/>
              <a:defRPr sz="2800" b="0">
                <a:solidFill>
                  <a:schemeClr val="tx1"/>
                </a:solidFill>
                <a:latin typeface="+mn-lt"/>
                <a:cs typeface="Arial" pitchFamily="34" charset="0"/>
              </a:defRPr>
            </a:lvl1pPr>
            <a:lvl2pPr marL="539987">
              <a:buClr>
                <a:srgbClr val="640000"/>
              </a:buClr>
              <a:buSzPct val="100000"/>
              <a:buFont typeface="Wingdings" pitchFamily="2" charset="2"/>
              <a:buChar char="v"/>
              <a:defRPr sz="2800">
                <a:latin typeface="+mn-lt"/>
                <a:cs typeface="Arial" pitchFamily="34" charset="0"/>
              </a:defRPr>
            </a:lvl2pPr>
            <a:lvl3pPr marL="1079973">
              <a:buClr>
                <a:srgbClr val="640000"/>
              </a:buClr>
              <a:buSzPct val="85000"/>
              <a:buFont typeface="Wingdings" pitchFamily="2" charset="2"/>
              <a:buChar char="l"/>
              <a:defRPr sz="2800">
                <a:latin typeface="+mn-lt"/>
                <a:cs typeface="Arial" pitchFamily="34" charset="0"/>
              </a:defRPr>
            </a:lvl3pPr>
            <a:lvl4pPr>
              <a:defRPr sz="2800">
                <a:latin typeface="+mn-lt"/>
                <a:cs typeface="Arial" pitchFamily="34" charset="0"/>
              </a:defRPr>
            </a:lvl4pPr>
            <a:lvl5pPr>
              <a:defRPr sz="2800">
                <a:latin typeface="+mn-lt"/>
                <a:cs typeface="Arial" pitchFamily="34"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cxnSp>
        <p:nvCxnSpPr>
          <p:cNvPr id="19" name="Straight Connector 18"/>
          <p:cNvCxnSpPr/>
          <p:nvPr/>
        </p:nvCxnSpPr>
        <p:spPr>
          <a:xfrm>
            <a:off x="0" y="1069959"/>
            <a:ext cx="12192000" cy="1588"/>
          </a:xfrm>
          <a:prstGeom prst="line">
            <a:avLst/>
          </a:prstGeom>
          <a:ln w="101600">
            <a:solidFill>
              <a:srgbClr val="7D2D2D"/>
            </a:solidFill>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1365" y="6354964"/>
            <a:ext cx="736483" cy="355319"/>
          </a:xfrm>
          <a:prstGeom prst="rect">
            <a:avLst/>
          </a:prstGeom>
          <a:noFill/>
        </p:spPr>
      </p:pic>
    </p:spTree>
    <p:extLst>
      <p:ext uri="{BB962C8B-B14F-4D97-AF65-F5344CB8AC3E}">
        <p14:creationId xmlns:p14="http://schemas.microsoft.com/office/powerpoint/2010/main" val="202061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7"/>
            <a:ext cx="2844800" cy="365125"/>
          </a:xfrm>
          <a:prstGeom prst="rect">
            <a:avLst/>
          </a:prstGeom>
        </p:spPr>
        <p:txBody>
          <a:bodyPr/>
          <a:lstStyle>
            <a:lvl1pPr>
              <a:defRPr smtClean="0"/>
            </a:lvl1pPr>
          </a:lstStyle>
          <a:p>
            <a:r>
              <a:rPr kumimoji="1" lang="en-US" altLang="ja-JP" dirty="0"/>
              <a:t>2025/5/14</a:t>
            </a:r>
            <a:endParaRPr kumimoji="1" lang="ja-JP" alt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6"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
        <p:nvSpPr>
          <p:cNvPr id="39" name="Rectangle 38"/>
          <p:cNvSpPr>
            <a:spLocks noChangeArrowheads="1"/>
          </p:cNvSpPr>
          <p:nvPr/>
        </p:nvSpPr>
        <p:spPr bwMode="auto">
          <a:xfrm>
            <a:off x="0" y="1"/>
            <a:ext cx="12192000" cy="260648"/>
          </a:xfrm>
          <a:prstGeom prst="rect">
            <a:avLst/>
          </a:prstGeom>
          <a:solidFill>
            <a:srgbClr val="800000"/>
          </a:solidFill>
          <a:ln w="9525">
            <a:noFill/>
            <a:miter lim="800000"/>
            <a:headEnd/>
            <a:tailEnd/>
          </a:ln>
          <a:effectLst/>
        </p:spPr>
        <p:txBody>
          <a:bodyPr wrap="none" anchor="ctr"/>
          <a:lstStyle/>
          <a:p>
            <a:pPr>
              <a:defRPr/>
            </a:pPr>
            <a:endParaRPr lang="ja-JP" altLang="en-US" sz="1800"/>
          </a:p>
        </p:txBody>
      </p:sp>
      <p:sp>
        <p:nvSpPr>
          <p:cNvPr id="42" name="Rectangle 41"/>
          <p:cNvSpPr>
            <a:spLocks noChangeArrowheads="1"/>
          </p:cNvSpPr>
          <p:nvPr/>
        </p:nvSpPr>
        <p:spPr bwMode="auto">
          <a:xfrm>
            <a:off x="0" y="6721481"/>
            <a:ext cx="12192000" cy="136525"/>
          </a:xfrm>
          <a:prstGeom prst="rect">
            <a:avLst/>
          </a:prstGeom>
          <a:solidFill>
            <a:srgbClr val="800000"/>
          </a:solidFill>
          <a:ln w="9525">
            <a:noFill/>
            <a:miter lim="800000"/>
            <a:headEnd/>
            <a:tailEnd/>
          </a:ln>
          <a:effectLst/>
        </p:spPr>
        <p:txBody>
          <a:bodyPr wrap="none" anchor="ctr"/>
          <a:lstStyle/>
          <a:p>
            <a:pPr>
              <a:defRPr/>
            </a:pPr>
            <a:endParaRPr lang="ja-JP" altLang="en-US" sz="1800"/>
          </a:p>
        </p:txBody>
      </p:sp>
    </p:spTree>
    <p:extLst>
      <p:ext uri="{BB962C8B-B14F-4D97-AF65-F5344CB8AC3E}">
        <p14:creationId xmlns:p14="http://schemas.microsoft.com/office/powerpoint/2010/main" val="136872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7"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8"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
        <p:nvSpPr>
          <p:cNvPr id="16" name="Title 1"/>
          <p:cNvSpPr>
            <a:spLocks noGrp="1"/>
          </p:cNvSpPr>
          <p:nvPr>
            <p:ph type="title"/>
          </p:nvPr>
        </p:nvSpPr>
        <p:spPr>
          <a:xfrm>
            <a:off x="571464" y="214290"/>
            <a:ext cx="11049077" cy="785819"/>
          </a:xfrm>
          <a:prstGeom prst="rect">
            <a:avLst/>
          </a:prstGeom>
        </p:spPr>
        <p:txBody>
          <a:bodyPr/>
          <a:lstStyle>
            <a:lvl1pPr algn="l">
              <a:defRPr sz="3200">
                <a:latin typeface="Arial Black" pitchFamily="34" charset="0"/>
              </a:defRPr>
            </a:lvl1pPr>
          </a:lstStyle>
          <a:p>
            <a:r>
              <a:rPr lang="ja-JP" altLang="en-US" dirty="0"/>
              <a:t>マスター タイトルの書式設定</a:t>
            </a:r>
            <a:endParaRPr lang="en-US" dirty="0"/>
          </a:p>
        </p:txBody>
      </p:sp>
      <p:sp>
        <p:nvSpPr>
          <p:cNvPr id="17" name="Content Placeholder 2"/>
          <p:cNvSpPr>
            <a:spLocks noGrp="1"/>
          </p:cNvSpPr>
          <p:nvPr>
            <p:ph idx="1"/>
          </p:nvPr>
        </p:nvSpPr>
        <p:spPr>
          <a:xfrm>
            <a:off x="609600" y="1142989"/>
            <a:ext cx="10972800" cy="4983179"/>
          </a:xfrm>
        </p:spPr>
        <p:txBody>
          <a:bodyPr/>
          <a:lstStyle>
            <a:lvl1pPr>
              <a:buClr>
                <a:srgbClr val="7D2D2D"/>
              </a:buClr>
              <a:buSzPct val="78000"/>
              <a:buFont typeface="Wingdings" pitchFamily="2" charset="2"/>
              <a:buChar char="u"/>
              <a:defRPr sz="2800" b="0">
                <a:solidFill>
                  <a:schemeClr val="tx1"/>
                </a:solidFill>
                <a:latin typeface="Arial" pitchFamily="34" charset="0"/>
                <a:cs typeface="Arial" pitchFamily="34" charset="0"/>
              </a:defRPr>
            </a:lvl1pPr>
            <a:lvl2pPr marL="539987">
              <a:buClr>
                <a:srgbClr val="640000"/>
              </a:buClr>
              <a:buSzPct val="100000"/>
              <a:buFont typeface="Wingdings" pitchFamily="2" charset="2"/>
              <a:buChar char="v"/>
              <a:defRPr sz="2800">
                <a:latin typeface="Arial" pitchFamily="34" charset="0"/>
                <a:cs typeface="Arial" pitchFamily="34" charset="0"/>
              </a:defRPr>
            </a:lvl2pPr>
            <a:lvl3pPr marL="1079973">
              <a:buClr>
                <a:srgbClr val="640000"/>
              </a:buClr>
              <a:buSzPct val="85000"/>
              <a:buFont typeface="Wingdings" pitchFamily="2" charset="2"/>
              <a:buChar char="l"/>
              <a:defRPr sz="2800">
                <a:latin typeface="Arial" pitchFamily="34" charset="0"/>
                <a:cs typeface="Arial" pitchFamily="34" charset="0"/>
              </a:defRPr>
            </a:lvl3pPr>
            <a:lvl4pPr>
              <a:defRPr sz="2800">
                <a:latin typeface="Arial" pitchFamily="34" charset="0"/>
                <a:cs typeface="Arial" pitchFamily="34" charset="0"/>
              </a:defRPr>
            </a:lvl4pPr>
            <a:lvl5pPr>
              <a:defRPr sz="2800">
                <a:latin typeface="Arial" pitchFamily="34" charset="0"/>
                <a:cs typeface="Arial" pitchFamily="34" charset="0"/>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175789" y="6354964"/>
            <a:ext cx="768083" cy="355319"/>
          </a:xfrm>
          <a:prstGeom prst="rect">
            <a:avLst/>
          </a:prstGeom>
          <a:noFill/>
        </p:spPr>
      </p:pic>
    </p:spTree>
    <p:extLst>
      <p:ext uri="{BB962C8B-B14F-4D97-AF65-F5344CB8AC3E}">
        <p14:creationId xmlns:p14="http://schemas.microsoft.com/office/powerpoint/2010/main" val="12629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nchor="t"/>
          <a:lstStyle>
            <a:lvl1pPr algn="l">
              <a:defRPr sz="4000" b="1" cap="all"/>
            </a:lvl1pPr>
          </a:lstStyle>
          <a:p>
            <a:r>
              <a:rPr lang="ja-JP" altLang="en-US"/>
              <a:t>マスター タイトルの書式設定</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6"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190270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ja-JP" altLang="en-US"/>
              <a:t>マスター タイトルの書式設定</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6"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7"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228098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a:lvl1pPr>
          </a:lstStyle>
          <a:p>
            <a:r>
              <a:rPr lang="ja-JP" altLang="en-US"/>
              <a:t>マスター タイトルの書式設定</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Text Placeholder 4"/>
          <p:cNvSpPr>
            <a:spLocks noGrp="1"/>
          </p:cNvSpPr>
          <p:nvPr>
            <p:ph type="body" sz="quarter" idx="3"/>
          </p:nvPr>
        </p:nvSpPr>
        <p:spPr>
          <a:xfrm>
            <a:off x="6193376" y="1535114"/>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8"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9"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4001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ja-JP" altLang="en-US"/>
              <a:t>マスター タイトルの書式設定</a:t>
            </a:r>
          </a:p>
        </p:txBody>
      </p:sp>
      <p:sp>
        <p:nvSpPr>
          <p:cNvPr id="3"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4"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5"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313802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600" y="6356357"/>
            <a:ext cx="2844800" cy="365125"/>
          </a:xfrm>
          <a:prstGeom prst="rect">
            <a:avLst/>
          </a:prstGeom>
        </p:spPr>
        <p:txBody>
          <a:bodyPr/>
          <a:lstStyle>
            <a:lvl1pPr>
              <a:defRPr/>
            </a:lvl1pPr>
          </a:lstStyle>
          <a:p>
            <a:r>
              <a:rPr kumimoji="1" lang="en-US" altLang="ja-JP" dirty="0"/>
              <a:t>2025/5/14</a:t>
            </a:r>
            <a:endParaRPr kumimoji="1" lang="ja-JP" altLang="en-US"/>
          </a:p>
        </p:txBody>
      </p:sp>
      <p:sp>
        <p:nvSpPr>
          <p:cNvPr id="3" name="Footer Placeholder 4"/>
          <p:cNvSpPr>
            <a:spLocks noGrp="1"/>
          </p:cNvSpPr>
          <p:nvPr>
            <p:ph type="ftr" sz="quarter" idx="11"/>
          </p:nvPr>
        </p:nvSpPr>
        <p:spPr>
          <a:xfrm>
            <a:off x="4165600" y="6356357"/>
            <a:ext cx="3860800" cy="365125"/>
          </a:xfrm>
          <a:prstGeom prst="rect">
            <a:avLst/>
          </a:prstGeom>
        </p:spPr>
        <p:txBody>
          <a:bodyPr/>
          <a:lstStyle>
            <a:lvl1pPr>
              <a:defRPr/>
            </a:lvl1pPr>
          </a:lstStyle>
          <a:p>
            <a:r>
              <a:rPr kumimoji="1" lang="en-US" altLang="ja-JP" dirty="0"/>
              <a:t>Katto Lab., Waseda Univ.</a:t>
            </a:r>
            <a:endParaRPr kumimoji="1" lang="ja-JP" altLang="en-US" dirty="0"/>
          </a:p>
        </p:txBody>
      </p:sp>
      <p:sp>
        <p:nvSpPr>
          <p:cNvPr id="4" name="Slide Number Placeholder 5"/>
          <p:cNvSpPr>
            <a:spLocks noGrp="1"/>
          </p:cNvSpPr>
          <p:nvPr>
            <p:ph type="sldNum" sz="quarter" idx="12"/>
          </p:nvPr>
        </p:nvSpPr>
        <p:spPr/>
        <p:txBody>
          <a:bodyPr/>
          <a:lstStyle>
            <a:lvl1pPr>
              <a:defRPr/>
            </a:lvl1pPr>
          </a:lstStyle>
          <a:p>
            <a:fld id="{29609BA7-4CA4-44E9-B9CF-CAE4FAA69FA4}" type="slidenum">
              <a:rPr kumimoji="1" lang="ja-JP" altLang="en-US" smtClean="0"/>
              <a:t>‹#›</a:t>
            </a:fld>
            <a:endParaRPr kumimoji="1" lang="ja-JP" altLang="en-US"/>
          </a:p>
        </p:txBody>
      </p:sp>
    </p:spTree>
    <p:extLst>
      <p:ext uri="{BB962C8B-B14F-4D97-AF65-F5344CB8AC3E}">
        <p14:creationId xmlns:p14="http://schemas.microsoft.com/office/powerpoint/2010/main" val="1649275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9" name="Text Placeholder 2"/>
          <p:cNvSpPr>
            <a:spLocks noGrp="1"/>
          </p:cNvSpPr>
          <p:nvPr>
            <p:ph type="body" idx="1"/>
          </p:nvPr>
        </p:nvSpPr>
        <p:spPr bwMode="auto">
          <a:xfrm>
            <a:off x="609600" y="160020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800" smtClean="0">
                <a:solidFill>
                  <a:schemeClr val="tx1">
                    <a:tint val="75000"/>
                  </a:schemeClr>
                </a:solidFill>
              </a:defRPr>
            </a:lvl1pPr>
          </a:lstStyle>
          <a:p>
            <a:fld id="{29609BA7-4CA4-44E9-B9CF-CAE4FAA69FA4}" type="slidenum">
              <a:rPr lang="ja-JP" altLang="en-US" smtClean="0"/>
              <a:pPr/>
              <a:t>‹#›</a:t>
            </a:fld>
            <a:endParaRPr lang="ja-JP" altLang="en-US"/>
          </a:p>
        </p:txBody>
      </p:sp>
      <p:sp>
        <p:nvSpPr>
          <p:cNvPr id="7" name="タイトル プレースホルダー 6">
            <a:extLst>
              <a:ext uri="{FF2B5EF4-FFF2-40B4-BE49-F238E27FC236}">
                <a16:creationId xmlns:a16="http://schemas.microsoft.com/office/drawing/2014/main" id="{E4E1E64F-D1C7-5B68-E091-296B6E64890A}"/>
              </a:ext>
            </a:extLst>
          </p:cNvPr>
          <p:cNvSpPr>
            <a:spLocks noGrp="1"/>
          </p:cNvSpPr>
          <p:nvPr>
            <p:ph type="title"/>
          </p:nvPr>
        </p:nvSpPr>
        <p:spPr>
          <a:xfrm>
            <a:off x="178981" y="159549"/>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2" name="日付プレースホルダー 1">
            <a:extLst>
              <a:ext uri="{FF2B5EF4-FFF2-40B4-BE49-F238E27FC236}">
                <a16:creationId xmlns:a16="http://schemas.microsoft.com/office/drawing/2014/main" id="{F087EC41-38B7-022B-D898-E60ACEAEC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6726C2-3136-9249-8996-7027AA167231}" type="datetimeFigureOut">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7943EF7B-B942-C8B4-D671-9DFC2A2273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ja-JP" dirty="0" err="1"/>
              <a:t>Katto</a:t>
            </a:r>
            <a:r>
              <a:rPr kumimoji="1" lang="en-US" altLang="ja-JP" dirty="0"/>
              <a:t> Lab. </a:t>
            </a:r>
            <a:r>
              <a:rPr kumimoji="1" lang="en-US" altLang="ja-JP" dirty="0" err="1"/>
              <a:t>Waseda</a:t>
            </a:r>
            <a:r>
              <a:rPr kumimoji="1" lang="en-US" altLang="ja-JP" dirty="0"/>
              <a:t> University.</a:t>
            </a:r>
            <a:endParaRPr kumimoji="1" lang="ja-JP" altLang="en-US"/>
          </a:p>
        </p:txBody>
      </p:sp>
    </p:spTree>
    <p:extLst>
      <p:ext uri="{BB962C8B-B14F-4D97-AF65-F5344CB8AC3E}">
        <p14:creationId xmlns:p14="http://schemas.microsoft.com/office/powerpoint/2010/main" val="1626004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p:txStyles>
    <p:titleStyle>
      <a:lvl1pPr algn="l" rtl="0" eaLnBrk="1" fontAlgn="base" hangingPunct="1">
        <a:spcBef>
          <a:spcPct val="0"/>
        </a:spcBef>
        <a:spcAft>
          <a:spcPct val="0"/>
        </a:spcAft>
        <a:defRPr kumimoji="1" sz="3600" kern="1200">
          <a:solidFill>
            <a:schemeClr val="tx1"/>
          </a:solidFill>
          <a:latin typeface="Arial Black"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44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44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4400">
          <a:solidFill>
            <a:schemeClr val="tx1"/>
          </a:solidFill>
          <a:latin typeface="Calibri" pitchFamily="34" charset="0"/>
          <a:ea typeface="宋体" pitchFamily="2" charset="-122"/>
        </a:defRPr>
      </a:lvl5pPr>
      <a:lvl6pPr marL="457189" algn="ctr" rtl="0" eaLnBrk="1" fontAlgn="base" hangingPunct="1">
        <a:spcBef>
          <a:spcPct val="0"/>
        </a:spcBef>
        <a:spcAft>
          <a:spcPct val="0"/>
        </a:spcAft>
        <a:defRPr kumimoji="1" sz="4400">
          <a:solidFill>
            <a:schemeClr val="tx1"/>
          </a:solidFill>
          <a:latin typeface="Calibri" pitchFamily="34" charset="0"/>
          <a:ea typeface="宋体" pitchFamily="2" charset="-122"/>
        </a:defRPr>
      </a:lvl6pPr>
      <a:lvl7pPr marL="914377" algn="ctr" rtl="0" eaLnBrk="1" fontAlgn="base" hangingPunct="1">
        <a:spcBef>
          <a:spcPct val="0"/>
        </a:spcBef>
        <a:spcAft>
          <a:spcPct val="0"/>
        </a:spcAft>
        <a:defRPr kumimoji="1" sz="4400">
          <a:solidFill>
            <a:schemeClr val="tx1"/>
          </a:solidFill>
          <a:latin typeface="Calibri" pitchFamily="34" charset="0"/>
          <a:ea typeface="宋体" pitchFamily="2" charset="-122"/>
        </a:defRPr>
      </a:lvl7pPr>
      <a:lvl8pPr marL="1371566" algn="ctr" rtl="0" eaLnBrk="1" fontAlgn="base" hangingPunct="1">
        <a:spcBef>
          <a:spcPct val="0"/>
        </a:spcBef>
        <a:spcAft>
          <a:spcPct val="0"/>
        </a:spcAft>
        <a:defRPr kumimoji="1" sz="4400">
          <a:solidFill>
            <a:schemeClr val="tx1"/>
          </a:solidFill>
          <a:latin typeface="Calibri" pitchFamily="34" charset="0"/>
          <a:ea typeface="宋体" pitchFamily="2" charset="-122"/>
        </a:defRPr>
      </a:lvl8pPr>
      <a:lvl9pPr marL="1828754" algn="ctr" rtl="0" eaLnBrk="1" fontAlgn="base" hangingPunct="1">
        <a:spcBef>
          <a:spcPct val="0"/>
        </a:spcBef>
        <a:spcAft>
          <a:spcPct val="0"/>
        </a:spcAft>
        <a:defRPr kumimoji="1" sz="4400">
          <a:solidFill>
            <a:schemeClr val="tx1"/>
          </a:solidFill>
          <a:latin typeface="Calibri" pitchFamily="34" charset="0"/>
          <a:ea typeface="宋体" pitchFamily="2" charset="-122"/>
        </a:defRPr>
      </a:lvl9pPr>
    </p:titleStyle>
    <p:bodyStyle>
      <a:lvl1pPr marL="342891" indent="-342891" algn="l" rtl="0" eaLnBrk="1" fontAlgn="base" hangingPunct="1">
        <a:spcBef>
          <a:spcPts val="600"/>
        </a:spcBef>
        <a:spcAft>
          <a:spcPct val="0"/>
        </a:spcAft>
        <a:buClr>
          <a:srgbClr val="640000"/>
        </a:buClr>
        <a:buSzPct val="80000"/>
        <a:buFont typeface="Wingdings" pitchFamily="2" charset="2"/>
        <a:buChar char="u"/>
        <a:defRPr kumimoji="1" sz="3200" kern="1200">
          <a:solidFill>
            <a:schemeClr val="tx1"/>
          </a:solidFill>
          <a:latin typeface="Arial" pitchFamily="34" charset="0"/>
          <a:ea typeface="+mn-ea"/>
          <a:cs typeface="Arial" pitchFamily="34" charset="0"/>
        </a:defRPr>
      </a:lvl1pPr>
      <a:lvl2pPr marL="539987" indent="-285744" algn="l" rtl="0" eaLnBrk="1" fontAlgn="base" hangingPunct="1">
        <a:spcBef>
          <a:spcPts val="600"/>
        </a:spcBef>
        <a:spcAft>
          <a:spcPct val="0"/>
        </a:spcAft>
        <a:buClr>
          <a:srgbClr val="640000"/>
        </a:buClr>
        <a:buSzPct val="68000"/>
        <a:buFont typeface="Wingdings" pitchFamily="2" charset="2"/>
        <a:buChar char=""/>
        <a:defRPr kumimoji="1" sz="2800" kern="1200">
          <a:solidFill>
            <a:schemeClr val="tx1"/>
          </a:solidFill>
          <a:latin typeface="Arial" pitchFamily="34" charset="0"/>
          <a:ea typeface="+mn-ea"/>
          <a:cs typeface="Arial" pitchFamily="34" charset="0"/>
        </a:defRPr>
      </a:lvl2pPr>
      <a:lvl3pPr marL="971976" indent="-228594" algn="l" rtl="0" eaLnBrk="1" fontAlgn="base" hangingPunct="1">
        <a:spcBef>
          <a:spcPts val="600"/>
        </a:spcBef>
        <a:spcAft>
          <a:spcPct val="0"/>
        </a:spcAft>
        <a:buClr>
          <a:srgbClr val="640000"/>
        </a:buClr>
        <a:buSzPct val="85000"/>
        <a:buFont typeface="Wingdings" pitchFamily="2" charset="2"/>
        <a:buChar char="l"/>
        <a:defRPr kumimoji="1" sz="2400" kern="1200">
          <a:solidFill>
            <a:schemeClr val="tx1"/>
          </a:solidFill>
          <a:latin typeface="Arial" pitchFamily="34" charset="0"/>
          <a:ea typeface="+mn-ea"/>
          <a:cs typeface="Arial" pitchFamily="34" charset="0"/>
        </a:defRPr>
      </a:lvl3pPr>
      <a:lvl4pPr marL="1600160" indent="-228594" algn="l" rtl="0" eaLnBrk="1" fontAlgn="base" hangingPunct="1">
        <a:spcBef>
          <a:spcPts val="600"/>
        </a:spcBef>
        <a:spcAft>
          <a:spcPct val="0"/>
        </a:spcAft>
        <a:buFont typeface="Arial" pitchFamily="34" charset="0"/>
        <a:buChar char="–"/>
        <a:defRPr kumimoji="1" sz="2000" kern="1200">
          <a:solidFill>
            <a:schemeClr val="tx1"/>
          </a:solidFill>
          <a:latin typeface="Arial" pitchFamily="34" charset="0"/>
          <a:ea typeface="+mn-ea"/>
          <a:cs typeface="Arial" pitchFamily="34" charset="0"/>
        </a:defRPr>
      </a:lvl4pPr>
      <a:lvl5pPr marL="2057349" indent="-228594" algn="l" rtl="0" eaLnBrk="1" fontAlgn="base" hangingPunct="1">
        <a:spcBef>
          <a:spcPts val="600"/>
        </a:spcBef>
        <a:spcAft>
          <a:spcPct val="0"/>
        </a:spcAft>
        <a:buFont typeface="Arial" pitchFamily="34" charset="0"/>
        <a:buChar char="»"/>
        <a:defRPr kumimoji="1" sz="2000" kern="1200">
          <a:solidFill>
            <a:schemeClr val="tx1"/>
          </a:solidFill>
          <a:latin typeface="Arial" pitchFamily="34" charset="0"/>
          <a:ea typeface="+mn-ea"/>
          <a:cs typeface="Arial" pitchFamily="34" charset="0"/>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okkiwa.github.io/myprofi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tokkiw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368D3-5B0E-2C38-5D6B-7A78047EECE2}"/>
              </a:ext>
            </a:extLst>
          </p:cNvPr>
          <p:cNvSpPr>
            <a:spLocks noGrp="1"/>
          </p:cNvSpPr>
          <p:nvPr>
            <p:ph type="ctrTitle"/>
          </p:nvPr>
        </p:nvSpPr>
        <p:spPr>
          <a:xfrm>
            <a:off x="925417" y="2141450"/>
            <a:ext cx="10363200" cy="1470025"/>
          </a:xfrm>
        </p:spPr>
        <p:txBody>
          <a:bodyPr/>
          <a:lstStyle/>
          <a:p>
            <a:r>
              <a:rPr lang="ja-JP" altLang="en-US">
                <a:latin typeface="游ゴシック" panose="020B0400000000000000" pitchFamily="50" charset="-128"/>
                <a:ea typeface="游ゴシック" panose="020B0400000000000000" pitchFamily="50" charset="-128"/>
              </a:rPr>
              <a:t>研究</a:t>
            </a:r>
            <a:r>
              <a:rPr kumimoji="1" lang="ja-JP" altLang="en-US">
                <a:latin typeface="游ゴシック" panose="020B0400000000000000" pitchFamily="50" charset="-128"/>
                <a:ea typeface="游ゴシック" panose="020B0400000000000000" pitchFamily="50" charset="-128"/>
              </a:rPr>
              <a:t>紹介</a:t>
            </a:r>
            <a:r>
              <a:rPr kumimoji="1" lang="ja-JP" altLang="en-US" dirty="0">
                <a:latin typeface="游ゴシック" panose="020B0400000000000000" pitchFamily="50" charset="-128"/>
                <a:ea typeface="游ゴシック" panose="020B0400000000000000" pitchFamily="50" charset="-128"/>
              </a:rPr>
              <a:t>スライド</a:t>
            </a:r>
          </a:p>
        </p:txBody>
      </p:sp>
      <p:sp>
        <p:nvSpPr>
          <p:cNvPr id="3" name="字幕 2">
            <a:extLst>
              <a:ext uri="{FF2B5EF4-FFF2-40B4-BE49-F238E27FC236}">
                <a16:creationId xmlns:a16="http://schemas.microsoft.com/office/drawing/2014/main" id="{8E314DB1-777B-74F1-E973-C20A87727391}"/>
              </a:ext>
            </a:extLst>
          </p:cNvPr>
          <p:cNvSpPr>
            <a:spLocks noGrp="1"/>
          </p:cNvSpPr>
          <p:nvPr>
            <p:ph type="subTitle" idx="1"/>
          </p:nvPr>
        </p:nvSpPr>
        <p:spPr>
          <a:xfrm>
            <a:off x="3782291" y="4191000"/>
            <a:ext cx="7910946" cy="1470025"/>
          </a:xfrm>
        </p:spPr>
        <p:txBody>
          <a:bodyPr/>
          <a:lstStyle/>
          <a:p>
            <a:pPr algn="r"/>
            <a:r>
              <a:rPr kumimoji="1" lang="ja-JP" altLang="en-US" sz="2800" dirty="0">
                <a:latin typeface="游ゴシック" panose="020B0400000000000000" pitchFamily="50" charset="-128"/>
                <a:ea typeface="游ゴシック" panose="020B0400000000000000" pitchFamily="50" charset="-128"/>
              </a:rPr>
              <a:t>早稲田大学　基幹理工学研究科　修士課程</a:t>
            </a:r>
            <a:r>
              <a:rPr kumimoji="1" lang="en-US" altLang="ja-JP" sz="2800" dirty="0">
                <a:latin typeface="游ゴシック" panose="020B0400000000000000" pitchFamily="50" charset="-128"/>
                <a:ea typeface="游ゴシック" panose="020B0400000000000000" pitchFamily="50" charset="-128"/>
              </a:rPr>
              <a:t>1</a:t>
            </a:r>
            <a:r>
              <a:rPr kumimoji="1" lang="ja-JP" altLang="en-US" sz="2800" dirty="0">
                <a:latin typeface="游ゴシック" panose="020B0400000000000000" pitchFamily="50" charset="-128"/>
                <a:ea typeface="游ゴシック" panose="020B0400000000000000" pitchFamily="50" charset="-128"/>
              </a:rPr>
              <a:t>年</a:t>
            </a:r>
            <a:endParaRPr kumimoji="1" lang="en-US" altLang="ja-JP" sz="2800" dirty="0">
              <a:latin typeface="游ゴシック" panose="020B0400000000000000" pitchFamily="50" charset="-128"/>
              <a:ea typeface="游ゴシック" panose="020B0400000000000000" pitchFamily="50" charset="-128"/>
            </a:endParaRPr>
          </a:p>
          <a:p>
            <a:pPr algn="r"/>
            <a:r>
              <a:rPr lang="ja-JP" altLang="en-US" sz="2800" dirty="0">
                <a:latin typeface="游ゴシック" panose="020B0400000000000000" pitchFamily="50" charset="-128"/>
                <a:ea typeface="游ゴシック" panose="020B0400000000000000" pitchFamily="50" charset="-128"/>
              </a:rPr>
              <a:t>甲藤研究室</a:t>
            </a:r>
            <a:endParaRPr kumimoji="1" lang="en-US" altLang="ja-JP" sz="2800" dirty="0">
              <a:latin typeface="游ゴシック" panose="020B0400000000000000" pitchFamily="50" charset="-128"/>
              <a:ea typeface="游ゴシック" panose="020B0400000000000000" pitchFamily="50" charset="-128"/>
            </a:endParaRPr>
          </a:p>
          <a:p>
            <a:pPr algn="r"/>
            <a:r>
              <a:rPr lang="ja-JP" altLang="en-US" sz="2800" dirty="0">
                <a:latin typeface="游ゴシック" panose="020B0400000000000000" pitchFamily="50" charset="-128"/>
                <a:ea typeface="游ゴシック" panose="020B0400000000000000" pitchFamily="50" charset="-128"/>
              </a:rPr>
              <a:t>村井　史門</a:t>
            </a:r>
            <a:endParaRPr kumimoji="1"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3048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ED3D001-F81D-C3D7-6DD6-1BC2199C8A0C}"/>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0E27B8F7-3E56-1780-77C8-BC65C7EA6EC4}"/>
              </a:ext>
            </a:extLst>
          </p:cNvPr>
          <p:cNvSpPr>
            <a:spLocks noGrp="1"/>
          </p:cNvSpPr>
          <p:nvPr>
            <p:ph type="ftr" sz="quarter" idx="11"/>
          </p:nvPr>
        </p:nvSpPr>
        <p:spPr/>
        <p:txBody>
          <a:body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4" name="スライド番号プレースホルダー 3">
            <a:extLst>
              <a:ext uri="{FF2B5EF4-FFF2-40B4-BE49-F238E27FC236}">
                <a16:creationId xmlns:a16="http://schemas.microsoft.com/office/drawing/2014/main" id="{8B234D54-E6EB-7A02-6395-8A09C2055192}"/>
              </a:ext>
            </a:extLst>
          </p:cNvPr>
          <p:cNvSpPr>
            <a:spLocks noGrp="1"/>
          </p:cNvSpPr>
          <p:nvPr>
            <p:ph type="sldNum" sz="quarter" idx="12"/>
          </p:nvPr>
        </p:nvSpPr>
        <p:spPr/>
        <p:txBody>
          <a:bodyPr/>
          <a:lstStyle/>
          <a:p>
            <a:fld id="{29609BA7-4CA4-44E9-B9CF-CAE4FAA69FA4}" type="slidenum">
              <a:rPr kumimoji="1" lang="ja-JP" altLang="en-US" smtClean="0"/>
              <a:t>10</a:t>
            </a:fld>
            <a:endParaRPr kumimoji="1" lang="ja-JP" altLang="en-US"/>
          </a:p>
        </p:txBody>
      </p:sp>
      <p:sp>
        <p:nvSpPr>
          <p:cNvPr id="5" name="タイトル 4">
            <a:extLst>
              <a:ext uri="{FF2B5EF4-FFF2-40B4-BE49-F238E27FC236}">
                <a16:creationId xmlns:a16="http://schemas.microsoft.com/office/drawing/2014/main" id="{C73DD8B2-CD4B-DF43-CD4A-19A7C30FAF44}"/>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論文リスト</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0A6CECBE-9501-BE74-90B6-AC472676FCA5}"/>
              </a:ext>
            </a:extLst>
          </p:cNvPr>
          <p:cNvSpPr>
            <a:spLocks noGrp="1"/>
          </p:cNvSpPr>
          <p:nvPr>
            <p:ph idx="1"/>
          </p:nvPr>
        </p:nvSpPr>
        <p:spPr>
          <a:xfrm>
            <a:off x="609600" y="1142989"/>
            <a:ext cx="11366500" cy="4983179"/>
          </a:xfrm>
        </p:spPr>
        <p:txBody>
          <a:bodyPr/>
          <a:lstStyle/>
          <a:p>
            <a:r>
              <a:rPr lang="en-US" altLang="ja-JP" sz="2400" b="1" dirty="0">
                <a:latin typeface="游ゴシック" panose="020B0400000000000000" pitchFamily="50" charset="-128"/>
                <a:ea typeface="游ゴシック" panose="020B0400000000000000" pitchFamily="50" charset="-128"/>
              </a:rPr>
              <a:t>Shimon Murai,</a:t>
            </a:r>
            <a:r>
              <a:rPr lang="en-US" altLang="ja-JP"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Fangzheng</a:t>
            </a:r>
            <a:r>
              <a:rPr lang="en-US" altLang="ja-JP" sz="2400" dirty="0">
                <a:latin typeface="游ゴシック" panose="020B0400000000000000" pitchFamily="50" charset="-128"/>
                <a:ea typeface="游ゴシック" panose="020B0400000000000000" pitchFamily="50" charset="-128"/>
              </a:rPr>
              <a:t> Lin, </a:t>
            </a:r>
            <a:r>
              <a:rPr lang="en-US" altLang="ja-JP" sz="2400" dirty="0" err="1">
                <a:latin typeface="游ゴシック" panose="020B0400000000000000" pitchFamily="50" charset="-128"/>
                <a:ea typeface="游ゴシック" panose="020B0400000000000000" pitchFamily="50" charset="-128"/>
              </a:rPr>
              <a:t>Kasidis</a:t>
            </a:r>
            <a:r>
              <a:rPr lang="en-US" altLang="ja-JP"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Arunruangsirilert</a:t>
            </a:r>
            <a:r>
              <a:rPr lang="en-US" altLang="ja-JP" sz="2400" dirty="0">
                <a:latin typeface="游ゴシック" panose="020B0400000000000000" pitchFamily="50" charset="-128"/>
                <a:ea typeface="游ゴシック" panose="020B0400000000000000" pitchFamily="50" charset="-128"/>
              </a:rPr>
              <a:t>, Jiro </a:t>
            </a:r>
            <a:r>
              <a:rPr lang="en-US" altLang="ja-JP" sz="2400" dirty="0" err="1">
                <a:latin typeface="游ゴシック" panose="020B0400000000000000" pitchFamily="50" charset="-128"/>
                <a:ea typeface="游ゴシック" panose="020B0400000000000000" pitchFamily="50" charset="-128"/>
              </a:rPr>
              <a:t>Katto</a:t>
            </a:r>
            <a:r>
              <a:rPr lang="en-US" altLang="ja-JP" sz="2400" dirty="0">
                <a:latin typeface="游ゴシック" panose="020B0400000000000000" pitchFamily="50" charset="-128"/>
                <a:ea typeface="游ゴシック" panose="020B0400000000000000" pitchFamily="50" charset="-128"/>
              </a:rPr>
              <a:t>. Wave-</a:t>
            </a:r>
            <a:br>
              <a:rPr lang="en-US" altLang="ja-JP" sz="2400" dirty="0">
                <a:latin typeface="游ゴシック" panose="020B0400000000000000" pitchFamily="50" charset="-128"/>
                <a:ea typeface="游ゴシック" panose="020B0400000000000000" pitchFamily="50" charset="-128"/>
              </a:rPr>
            </a:br>
            <a:r>
              <a:rPr lang="en-US" altLang="ja-JP" sz="2400" dirty="0">
                <a:latin typeface="游ゴシック" panose="020B0400000000000000" pitchFamily="50" charset="-128"/>
                <a:ea typeface="游ゴシック" panose="020B0400000000000000" pitchFamily="50" charset="-128"/>
              </a:rPr>
              <a:t>front Parallelization for Efficient Learned </a:t>
            </a:r>
            <a:r>
              <a:rPr lang="en-US" altLang="ja-JP" sz="2400" dirty="0" err="1">
                <a:latin typeface="游ゴシック" panose="020B0400000000000000" pitchFamily="50" charset="-128"/>
                <a:ea typeface="游ゴシック" panose="020B0400000000000000" pitchFamily="50" charset="-128"/>
              </a:rPr>
              <a:t>Imaeg</a:t>
            </a:r>
            <a:r>
              <a:rPr lang="en-US" altLang="ja-JP" sz="2400" dirty="0">
                <a:latin typeface="游ゴシック" panose="020B0400000000000000" pitchFamily="50" charset="-128"/>
                <a:ea typeface="游ゴシック" panose="020B0400000000000000" pitchFamily="50" charset="-128"/>
              </a:rPr>
              <a:t> Compression.  Under Review.</a:t>
            </a:r>
            <a:endParaRPr lang="en-US" altLang="ja-JP" sz="2400" b="1" dirty="0">
              <a:latin typeface="游ゴシック" panose="020B0400000000000000" pitchFamily="50" charset="-128"/>
              <a:ea typeface="游ゴシック" panose="020B0400000000000000" pitchFamily="50" charset="-128"/>
            </a:endParaRPr>
          </a:p>
          <a:p>
            <a:r>
              <a:rPr lang="en-US" altLang="ja-JP" sz="2400" b="1" dirty="0">
                <a:latin typeface="游ゴシック" panose="020B0400000000000000" pitchFamily="50" charset="-128"/>
                <a:ea typeface="游ゴシック" panose="020B0400000000000000" pitchFamily="50" charset="-128"/>
              </a:rPr>
              <a:t>Shimon Murai,</a:t>
            </a:r>
            <a:r>
              <a:rPr lang="en-US" altLang="ja-JP"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Fangzheng</a:t>
            </a:r>
            <a:r>
              <a:rPr lang="en-US" altLang="ja-JP" sz="2400" dirty="0">
                <a:latin typeface="游ゴシック" panose="020B0400000000000000" pitchFamily="50" charset="-128"/>
                <a:ea typeface="游ゴシック" panose="020B0400000000000000" pitchFamily="50" charset="-128"/>
              </a:rPr>
              <a:t> Lin, Jiro </a:t>
            </a:r>
            <a:r>
              <a:rPr lang="en-US" altLang="ja-JP" sz="2400" dirty="0" err="1">
                <a:latin typeface="游ゴシック" panose="020B0400000000000000" pitchFamily="50" charset="-128"/>
                <a:ea typeface="游ゴシック" panose="020B0400000000000000" pitchFamily="50" charset="-128"/>
              </a:rPr>
              <a:t>Katto</a:t>
            </a:r>
            <a:r>
              <a:rPr lang="en-US" altLang="ja-JP"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FlashGMM</a:t>
            </a:r>
            <a:r>
              <a:rPr lang="en-US" altLang="ja-JP" sz="2400" dirty="0">
                <a:latin typeface="游ゴシック" panose="020B0400000000000000" pitchFamily="50" charset="-128"/>
                <a:ea typeface="游ゴシック" panose="020B0400000000000000" pitchFamily="50" charset="-128"/>
              </a:rPr>
              <a:t>: Fast Gaussian Mixture Entropy Model for Learned Image Compression. IEEE VCIP 2025.</a:t>
            </a:r>
          </a:p>
          <a:p>
            <a:r>
              <a:rPr lang="en-US" altLang="ja-JP" sz="2400" b="1" dirty="0">
                <a:latin typeface="游ゴシック" panose="020B0400000000000000" pitchFamily="50" charset="-128"/>
                <a:ea typeface="游ゴシック" panose="020B0400000000000000" pitchFamily="50" charset="-128"/>
              </a:rPr>
              <a:t>Shimon Murai</a:t>
            </a:r>
            <a:r>
              <a:rPr lang="en-US" altLang="ja-JP" sz="2400" dirty="0">
                <a:latin typeface="游ゴシック" panose="020B0400000000000000" pitchFamily="50" charset="-128"/>
                <a:ea typeface="游ゴシック" panose="020B0400000000000000" pitchFamily="50" charset="-128"/>
              </a:rPr>
              <a:t>, Sun Heming, Jiro </a:t>
            </a:r>
            <a:r>
              <a:rPr lang="en-US" altLang="ja-JP" sz="2400" dirty="0" err="1">
                <a:latin typeface="游ゴシック" panose="020B0400000000000000" pitchFamily="50" charset="-128"/>
                <a:ea typeface="游ゴシック" panose="020B0400000000000000" pitchFamily="50" charset="-128"/>
              </a:rPr>
              <a:t>Katto</a:t>
            </a:r>
            <a:r>
              <a:rPr lang="en-US" altLang="ja-JP" sz="2400" dirty="0">
                <a:latin typeface="游ゴシック" panose="020B0400000000000000" pitchFamily="50" charset="-128"/>
                <a:ea typeface="游ゴシック" panose="020B0400000000000000" pitchFamily="50" charset="-128"/>
              </a:rPr>
              <a:t>. LMM-driven Semantic Image-Text Coding for Ultra Low-Bitrate Learned Image Compression. IEEE VCIP 2024.</a:t>
            </a:r>
          </a:p>
          <a:p>
            <a:r>
              <a:rPr lang="ja-JP" altLang="en-US" sz="2400" b="1">
                <a:latin typeface="游ゴシック" panose="020B0400000000000000" pitchFamily="50" charset="-128"/>
                <a:ea typeface="游ゴシック" panose="020B0400000000000000" pitchFamily="50" charset="-128"/>
              </a:rPr>
              <a:t>村井史門</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甲藤二郎</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ウェーブフロント並列化を用いた学習型画像圧縮</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画像工学研究会</a:t>
            </a:r>
            <a:r>
              <a:rPr lang="en-US" altLang="ja-JP" sz="2400" dirty="0">
                <a:latin typeface="游ゴシック" panose="020B0400000000000000" pitchFamily="50" charset="-128"/>
                <a:ea typeface="游ゴシック" panose="020B0400000000000000" pitchFamily="50" charset="-128"/>
              </a:rPr>
              <a:t> (IE) 2026.  </a:t>
            </a:r>
          </a:p>
          <a:p>
            <a:r>
              <a:rPr lang="ja-JP" altLang="en-US" sz="2400" b="1" dirty="0">
                <a:latin typeface="游ゴシック" panose="020B0400000000000000" pitchFamily="50" charset="-128"/>
                <a:ea typeface="游ゴシック" panose="020B0400000000000000" pitchFamily="50" charset="-128"/>
              </a:rPr>
              <a:t>村井史門</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林方正</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甲</a:t>
            </a:r>
            <a:r>
              <a:rPr lang="ja-JP" altLang="en-US" sz="2400" dirty="0">
                <a:latin typeface="游ゴシック" panose="020B0400000000000000" pitchFamily="50" charset="-128"/>
                <a:ea typeface="游ゴシック" panose="020B0400000000000000" pitchFamily="50" charset="-128"/>
              </a:rPr>
              <a:t>藤二郎</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学習型画像圧縮のための高速な混合ガウスエントロピーモデル</a:t>
            </a:r>
            <a:r>
              <a:rPr lang="en-US" altLang="ja-JP" sz="2400" dirty="0">
                <a:latin typeface="游ゴシック" panose="020B0400000000000000" pitchFamily="50" charset="-128"/>
                <a:ea typeface="游ゴシック" panose="020B0400000000000000" pitchFamily="50" charset="-128"/>
              </a:rPr>
              <a:t>. </a:t>
            </a:r>
            <a:r>
              <a:rPr lang="ja-JP" altLang="en-US" sz="2400">
                <a:latin typeface="游ゴシック" panose="020B0400000000000000" pitchFamily="50" charset="-128"/>
                <a:ea typeface="游ゴシック" panose="020B0400000000000000" pitchFamily="50" charset="-128"/>
              </a:rPr>
              <a:t>画像符号化シンポジウム</a:t>
            </a:r>
            <a:r>
              <a:rPr lang="en-US" altLang="ja-JP" sz="2400" dirty="0">
                <a:latin typeface="游ゴシック" panose="020B0400000000000000" pitchFamily="50" charset="-128"/>
                <a:ea typeface="游ゴシック" panose="020B0400000000000000" pitchFamily="50" charset="-128"/>
              </a:rPr>
              <a:t>(IMPS/PCSJ) 2025. </a:t>
            </a:r>
            <a:r>
              <a:rPr lang="ja-JP" altLang="en-US" sz="2400" b="1" dirty="0">
                <a:latin typeface="游ゴシック" panose="020B0400000000000000" pitchFamily="50" charset="-128"/>
                <a:ea typeface="游ゴシック" panose="020B0400000000000000" pitchFamily="50" charset="-128"/>
              </a:rPr>
              <a:t>ベストポスター賞</a:t>
            </a:r>
            <a:r>
              <a:rPr lang="en-US" altLang="ja-JP" sz="2400" b="1" dirty="0">
                <a:latin typeface="游ゴシック" panose="020B0400000000000000" pitchFamily="50" charset="-128"/>
                <a:ea typeface="游ゴシック" panose="020B0400000000000000" pitchFamily="50" charset="-128"/>
              </a:rPr>
              <a:t>. </a:t>
            </a:r>
          </a:p>
          <a:p>
            <a:r>
              <a:rPr lang="ja-JP" altLang="en-US" sz="2400" b="1">
                <a:latin typeface="游ゴシック" panose="020B0400000000000000" pitchFamily="50" charset="-128"/>
                <a:ea typeface="游ゴシック" panose="020B0400000000000000" pitchFamily="50" charset="-128"/>
              </a:rPr>
              <a:t>村井史門</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林方正</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孫鶴鳴</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甲藤二郎</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深層学習画像圧縮のコンテキストモデルにおける潜在表現分割の検討</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画像符号化シンポジウム</a:t>
            </a:r>
            <a:r>
              <a:rPr lang="en-US" altLang="ja-JP" sz="2400" dirty="0">
                <a:latin typeface="游ゴシック" panose="020B0400000000000000" pitchFamily="50" charset="-128"/>
                <a:ea typeface="游ゴシック" panose="020B0400000000000000" pitchFamily="50" charset="-128"/>
              </a:rPr>
              <a:t>(IMPS/PCSJ) 2023. </a:t>
            </a:r>
          </a:p>
          <a:p>
            <a:r>
              <a:rPr kumimoji="1" lang="ja-JP" altLang="en-US" sz="2400">
                <a:latin typeface="游ゴシック" panose="020B0400000000000000" pitchFamily="50" charset="-128"/>
                <a:ea typeface="游ゴシック" panose="020B0400000000000000" pitchFamily="50" charset="-128"/>
              </a:rPr>
              <a:t>ほかに国内</a:t>
            </a:r>
            <a:r>
              <a:rPr lang="ja-JP" altLang="en-US" sz="2400">
                <a:latin typeface="游ゴシック" panose="020B0400000000000000" pitchFamily="50" charset="-128"/>
                <a:ea typeface="游ゴシック" panose="020B0400000000000000" pitchFamily="50" charset="-128"/>
              </a:rPr>
              <a:t>主著</a:t>
            </a:r>
            <a:r>
              <a:rPr lang="en-US" altLang="ja-JP" sz="2400" dirty="0">
                <a:latin typeface="游ゴシック" panose="020B0400000000000000" pitchFamily="50" charset="-128"/>
                <a:ea typeface="游ゴシック" panose="020B0400000000000000" pitchFamily="50" charset="-128"/>
              </a:rPr>
              <a:t>2</a:t>
            </a:r>
            <a:r>
              <a:rPr lang="ja-JP" altLang="en-US" sz="2400">
                <a:latin typeface="游ゴシック" panose="020B0400000000000000" pitchFamily="50" charset="-128"/>
                <a:ea typeface="游ゴシック" panose="020B0400000000000000" pitchFamily="50" charset="-128"/>
              </a:rPr>
              <a:t>件、共著</a:t>
            </a:r>
            <a:r>
              <a:rPr lang="en-US" altLang="ja-JP" sz="2400" dirty="0">
                <a:latin typeface="游ゴシック" panose="020B0400000000000000" pitchFamily="50" charset="-128"/>
                <a:ea typeface="游ゴシック" panose="020B0400000000000000" pitchFamily="50" charset="-128"/>
              </a:rPr>
              <a:t>2</a:t>
            </a:r>
            <a:r>
              <a:rPr lang="ja-JP" altLang="en-US" sz="2400">
                <a:latin typeface="游ゴシック" panose="020B0400000000000000" pitchFamily="50" charset="-128"/>
                <a:ea typeface="游ゴシック" panose="020B0400000000000000" pitchFamily="50" charset="-128"/>
              </a:rPr>
              <a:t>件</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4342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BB026-0991-EF78-02A4-D28D40083C8E}"/>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17D2EB2-D366-90CB-054C-D3AFD5356A73}"/>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C274786F-524C-D832-3E12-8ABE9B9583D0}"/>
              </a:ext>
            </a:extLst>
          </p:cNvPr>
          <p:cNvSpPr>
            <a:spLocks noGrp="1"/>
          </p:cNvSpPr>
          <p:nvPr>
            <p:ph type="ftr" sz="quarter" idx="11"/>
          </p:nvPr>
        </p:nvSpPr>
        <p:spPr/>
        <p:txBody>
          <a:body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4" name="スライド番号プレースホルダー 3">
            <a:extLst>
              <a:ext uri="{FF2B5EF4-FFF2-40B4-BE49-F238E27FC236}">
                <a16:creationId xmlns:a16="http://schemas.microsoft.com/office/drawing/2014/main" id="{FC574B16-72D8-884A-0D2E-E0DCA4C69697}"/>
              </a:ext>
            </a:extLst>
          </p:cNvPr>
          <p:cNvSpPr>
            <a:spLocks noGrp="1"/>
          </p:cNvSpPr>
          <p:nvPr>
            <p:ph type="sldNum" sz="quarter" idx="12"/>
          </p:nvPr>
        </p:nvSpPr>
        <p:spPr/>
        <p:txBody>
          <a:bodyPr/>
          <a:lstStyle/>
          <a:p>
            <a:fld id="{29609BA7-4CA4-44E9-B9CF-CAE4FAA69FA4}" type="slidenum">
              <a:rPr kumimoji="1" lang="ja-JP" altLang="en-US" smtClean="0"/>
              <a:t>11</a:t>
            </a:fld>
            <a:endParaRPr kumimoji="1" lang="ja-JP" altLang="en-US"/>
          </a:p>
        </p:txBody>
      </p:sp>
      <p:sp>
        <p:nvSpPr>
          <p:cNvPr id="5" name="タイトル 4">
            <a:extLst>
              <a:ext uri="{FF2B5EF4-FFF2-40B4-BE49-F238E27FC236}">
                <a16:creationId xmlns:a16="http://schemas.microsoft.com/office/drawing/2014/main" id="{46DC59BF-2BC2-5506-AC6F-E5F31A34BD39}"/>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ありがとうございました</a:t>
            </a:r>
          </a:p>
        </p:txBody>
      </p:sp>
      <p:sp>
        <p:nvSpPr>
          <p:cNvPr id="6" name="コンテンツ プレースホルダー 5">
            <a:extLst>
              <a:ext uri="{FF2B5EF4-FFF2-40B4-BE49-F238E27FC236}">
                <a16:creationId xmlns:a16="http://schemas.microsoft.com/office/drawing/2014/main" id="{5A893591-E012-2412-ABA2-AB611FC66E2D}"/>
              </a:ext>
            </a:extLst>
          </p:cNvPr>
          <p:cNvSpPr>
            <a:spLocks noGrp="1"/>
          </p:cNvSpPr>
          <p:nvPr>
            <p:ph idx="1"/>
          </p:nvPr>
        </p:nvSpPr>
        <p:spPr/>
        <p:txBody>
          <a:bodyPr/>
          <a:lstStyle/>
          <a:p>
            <a:r>
              <a:rPr lang="ja-JP" altLang="en-US" dirty="0">
                <a:latin typeface="游ゴシック" panose="020B0400000000000000" pitchFamily="50" charset="-128"/>
                <a:ea typeface="游ゴシック" panose="020B0400000000000000" pitchFamily="50" charset="-128"/>
              </a:rPr>
              <a:t>ポートフォリオ・リンク集</a:t>
            </a:r>
            <a:endParaRPr lang="en-US" altLang="ja-JP" dirty="0">
              <a:latin typeface="游ゴシック" panose="020B0400000000000000" pitchFamily="50" charset="-128"/>
              <a:ea typeface="游ゴシック" panose="020B0400000000000000" pitchFamily="50" charset="-128"/>
            </a:endParaRPr>
          </a:p>
          <a:p>
            <a:pPr lvl="1"/>
            <a:r>
              <a:rPr kumimoji="1" lang="en-US" altLang="ja-JP" dirty="0">
                <a:latin typeface="游ゴシック" panose="020B0400000000000000" pitchFamily="50" charset="-128"/>
                <a:ea typeface="游ゴシック" panose="020B0400000000000000" pitchFamily="50" charset="-128"/>
                <a:hlinkClick r:id="rId3"/>
              </a:rPr>
              <a:t>https://tokkiwa.github.io/myprofile</a:t>
            </a:r>
            <a:endParaRPr lang="en-US" altLang="ja-JP" dirty="0">
              <a:latin typeface="游ゴシック" panose="020B0400000000000000" pitchFamily="50" charset="-128"/>
              <a:ea typeface="游ゴシック" panose="020B0400000000000000" pitchFamily="50" charset="-128"/>
            </a:endParaRPr>
          </a:p>
          <a:p>
            <a:pPr lvl="1"/>
            <a:r>
              <a:rPr lang="en-US" altLang="ja-JP" dirty="0" err="1">
                <a:latin typeface="游ゴシック" panose="020B0400000000000000" pitchFamily="50" charset="-128"/>
                <a:ea typeface="游ゴシック" panose="020B0400000000000000" pitchFamily="50" charset="-128"/>
              </a:rPr>
              <a:t>Qiita</a:t>
            </a:r>
            <a:r>
              <a:rPr lang="en-US" altLang="ja-JP" dirty="0">
                <a:latin typeface="游ゴシック" panose="020B0400000000000000" pitchFamily="50" charset="-128"/>
                <a:ea typeface="游ゴシック" panose="020B0400000000000000" pitchFamily="50" charset="-128"/>
              </a:rPr>
              <a:t>, </a:t>
            </a:r>
            <a:r>
              <a:rPr lang="en-US" altLang="ja-JP" dirty="0" err="1">
                <a:latin typeface="游ゴシック" panose="020B0400000000000000" pitchFamily="50" charset="-128"/>
                <a:ea typeface="游ゴシック" panose="020B0400000000000000" pitchFamily="50" charset="-128"/>
              </a:rPr>
              <a:t>AtCoder</a:t>
            </a:r>
            <a:r>
              <a:rPr lang="en-US" altLang="ja-JP" dirty="0">
                <a:latin typeface="游ゴシック" panose="020B0400000000000000" pitchFamily="50" charset="-128"/>
                <a:ea typeface="游ゴシック" panose="020B0400000000000000" pitchFamily="50" charset="-128"/>
              </a:rPr>
              <a:t>, Google Scholar </a:t>
            </a:r>
            <a:r>
              <a:rPr lang="ja-JP" altLang="en-US" dirty="0">
                <a:latin typeface="游ゴシック" panose="020B0400000000000000" pitchFamily="50" charset="-128"/>
                <a:ea typeface="游ゴシック" panose="020B0400000000000000" pitchFamily="50" charset="-128"/>
              </a:rPr>
              <a:t>など</a:t>
            </a:r>
            <a:endParaRPr kumimoji="1"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GitHub</a:t>
            </a:r>
          </a:p>
          <a:p>
            <a:pPr lvl="1"/>
            <a:r>
              <a:rPr kumimoji="1" lang="en-US" altLang="ja-JP" dirty="0">
                <a:latin typeface="游ゴシック" panose="020B0400000000000000" pitchFamily="50" charset="-128"/>
                <a:ea typeface="游ゴシック" panose="020B0400000000000000" pitchFamily="50" charset="-128"/>
                <a:hlinkClick r:id="rId4"/>
              </a:rPr>
              <a:t>https://github.com/tokkiwa</a:t>
            </a:r>
            <a:br>
              <a:rPr kumimoji="1" lang="en-US" altLang="ja-JP" dirty="0">
                <a:latin typeface="游ゴシック" panose="020B0400000000000000" pitchFamily="50" charset="-128"/>
                <a:ea typeface="游ゴシック" panose="020B0400000000000000" pitchFamily="50" charset="-128"/>
              </a:rPr>
            </a:br>
            <a:endParaRPr kumimoji="1" lang="en-US" altLang="ja-JP" dirty="0">
              <a:latin typeface="游ゴシック" panose="020B0400000000000000" pitchFamily="50" charset="-128"/>
              <a:ea typeface="游ゴシック" panose="020B0400000000000000" pitchFamily="50" charset="-128"/>
            </a:endParaRPr>
          </a:p>
          <a:p>
            <a:pPr marL="254243" lvl="1" indent="0">
              <a:buNone/>
            </a:pPr>
            <a:endParaRPr lang="en-US" altLang="ja-JP" dirty="0">
              <a:latin typeface="游ゴシック" panose="020B0400000000000000" pitchFamily="50" charset="-128"/>
              <a:ea typeface="游ゴシック" panose="020B0400000000000000" pitchFamily="50" charset="-128"/>
            </a:endParaRPr>
          </a:p>
        </p:txBody>
      </p:sp>
      <p:pic>
        <p:nvPicPr>
          <p:cNvPr id="10" name="図 9" descr="QR コード&#10;&#10;AI 生成コンテンツは誤りを含む可能性があります。">
            <a:extLst>
              <a:ext uri="{FF2B5EF4-FFF2-40B4-BE49-F238E27FC236}">
                <a16:creationId xmlns:a16="http://schemas.microsoft.com/office/drawing/2014/main" id="{0EF7E689-B357-68AD-483E-D0928A8AC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116" y="1356851"/>
            <a:ext cx="3842284" cy="3842284"/>
          </a:xfrm>
          <a:prstGeom prst="rect">
            <a:avLst/>
          </a:prstGeom>
        </p:spPr>
      </p:pic>
    </p:spTree>
    <p:extLst>
      <p:ext uri="{BB962C8B-B14F-4D97-AF65-F5344CB8AC3E}">
        <p14:creationId xmlns:p14="http://schemas.microsoft.com/office/powerpoint/2010/main" val="404765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7068F42-1EC0-CA58-32F6-A90453919AEA}"/>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50B87F4B-81EB-1B56-7B8E-C34CD6121523}"/>
              </a:ext>
            </a:extLst>
          </p:cNvPr>
          <p:cNvSpPr>
            <a:spLocks noGrp="1"/>
          </p:cNvSpPr>
          <p:nvPr>
            <p:ph type="ftr" sz="quarter" idx="11"/>
          </p:nvPr>
        </p:nvSpPr>
        <p:spPr/>
        <p:txBody>
          <a:body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4" name="スライド番号プレースホルダー 3">
            <a:extLst>
              <a:ext uri="{FF2B5EF4-FFF2-40B4-BE49-F238E27FC236}">
                <a16:creationId xmlns:a16="http://schemas.microsoft.com/office/drawing/2014/main" id="{1EEE09F0-ADB8-62F7-7253-86D8B04EE524}"/>
              </a:ext>
            </a:extLst>
          </p:cNvPr>
          <p:cNvSpPr>
            <a:spLocks noGrp="1"/>
          </p:cNvSpPr>
          <p:nvPr>
            <p:ph type="sldNum" sz="quarter" idx="12"/>
          </p:nvPr>
        </p:nvSpPr>
        <p:spPr/>
        <p:txBody>
          <a:bodyPr/>
          <a:lstStyle/>
          <a:p>
            <a:fld id="{29609BA7-4CA4-44E9-B9CF-CAE4FAA69FA4}" type="slidenum">
              <a:rPr kumimoji="1" lang="ja-JP" altLang="en-US" smtClean="0"/>
              <a:t>12</a:t>
            </a:fld>
            <a:endParaRPr kumimoji="1" lang="ja-JP" altLang="en-US" dirty="0"/>
          </a:p>
        </p:txBody>
      </p:sp>
      <p:sp>
        <p:nvSpPr>
          <p:cNvPr id="5" name="タイトル 4">
            <a:extLst>
              <a:ext uri="{FF2B5EF4-FFF2-40B4-BE49-F238E27FC236}">
                <a16:creationId xmlns:a16="http://schemas.microsoft.com/office/drawing/2014/main" id="{1C3D6ED8-1C4E-5373-6938-639DE8D9EC72}"/>
              </a:ext>
            </a:extLst>
          </p:cNvPr>
          <p:cNvSpPr>
            <a:spLocks noGrp="1"/>
          </p:cNvSpPr>
          <p:nvPr>
            <p:ph type="title"/>
          </p:nvPr>
        </p:nvSpPr>
        <p:spPr/>
        <p:txBody>
          <a:bodyPr>
            <a:normAutofit fontScale="90000"/>
          </a:bodyPr>
          <a:lstStyle/>
          <a:p>
            <a:r>
              <a:rPr lang="ja-JP" altLang="en-US" dirty="0">
                <a:latin typeface="游ゴシック" panose="020B0400000000000000" pitchFamily="50" charset="-128"/>
                <a:ea typeface="游ゴシック" panose="020B0400000000000000" pitchFamily="50" charset="-128"/>
              </a:rPr>
              <a:t>研究③ 状態空間モデル </a:t>
            </a:r>
            <a:r>
              <a:rPr lang="en-US" altLang="ja-JP" dirty="0">
                <a:latin typeface="游ゴシック" panose="020B0400000000000000" pitchFamily="50" charset="-128"/>
                <a:ea typeface="游ゴシック" panose="020B0400000000000000" pitchFamily="50" charset="-128"/>
              </a:rPr>
              <a:t>(SSM) </a:t>
            </a:r>
            <a:r>
              <a:rPr lang="ja-JP" altLang="en-US" dirty="0">
                <a:latin typeface="游ゴシック" panose="020B0400000000000000" pitchFamily="50" charset="-128"/>
                <a:ea typeface="游ゴシック" panose="020B0400000000000000" pitchFamily="50" charset="-128"/>
              </a:rPr>
              <a:t>と圧縮 </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画像工学研究会 </a:t>
            </a:r>
            <a:r>
              <a:rPr lang="en-US" altLang="ja-JP" dirty="0">
                <a:latin typeface="游ゴシック" panose="020B0400000000000000" pitchFamily="50" charset="-128"/>
                <a:ea typeface="游ゴシック" panose="020B0400000000000000" pitchFamily="50" charset="-128"/>
              </a:rPr>
              <a:t>2025) </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2C4610FD-6AF7-6A48-C9AF-8C761645CDD1}"/>
              </a:ext>
            </a:extLst>
          </p:cNvPr>
          <p:cNvSpPr>
            <a:spLocks noGrp="1"/>
          </p:cNvSpPr>
          <p:nvPr>
            <p:ph idx="1"/>
          </p:nvPr>
        </p:nvSpPr>
        <p:spPr/>
        <p:txBody>
          <a:bodyPr/>
          <a:lstStyle/>
          <a:p>
            <a:r>
              <a:rPr lang="ja-JP" altLang="en-US" b="1" u="sng" dirty="0">
                <a:latin typeface="游ゴシック" panose="020B0400000000000000" pitchFamily="50" charset="-128"/>
                <a:ea typeface="游ゴシック" panose="020B0400000000000000" pitchFamily="50" charset="-128"/>
              </a:rPr>
              <a:t>背景</a:t>
            </a:r>
            <a:endParaRPr lang="en-US" altLang="ja-JP" b="1" u="sng"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状態空間モデル</a:t>
            </a:r>
            <a:r>
              <a:rPr lang="en-US" altLang="ja-JP" dirty="0">
                <a:latin typeface="游ゴシック" panose="020B0400000000000000" pitchFamily="50" charset="-128"/>
                <a:ea typeface="游ゴシック" panose="020B0400000000000000" pitchFamily="50" charset="-128"/>
              </a:rPr>
              <a:t>(SSM) </a:t>
            </a:r>
            <a:r>
              <a:rPr lang="ja-JP" altLang="en-US" dirty="0">
                <a:latin typeface="游ゴシック" panose="020B0400000000000000" pitchFamily="50" charset="-128"/>
                <a:ea typeface="游ゴシック" panose="020B0400000000000000" pitchFamily="50" charset="-128"/>
              </a:rPr>
              <a:t>は言語タスク・</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画像タスクで高い性能が報告されている</a:t>
            </a:r>
            <a:endParaRPr lang="en-US" altLang="ja-JP" dirty="0">
              <a:latin typeface="游ゴシック" panose="020B0400000000000000" pitchFamily="50" charset="-128"/>
              <a:ea typeface="游ゴシック" panose="020B0400000000000000" pitchFamily="50" charset="-128"/>
            </a:endParaRPr>
          </a:p>
          <a:p>
            <a:pPr lvl="1"/>
            <a:r>
              <a:rPr lang="en-US" altLang="ja-JP" dirty="0">
                <a:latin typeface="游ゴシック" panose="020B0400000000000000" pitchFamily="50" charset="-128"/>
                <a:ea typeface="游ゴシック" panose="020B0400000000000000" pitchFamily="50" charset="-128"/>
              </a:rPr>
              <a:t>Transformer</a:t>
            </a:r>
            <a:r>
              <a:rPr lang="ja-JP" altLang="en-US" dirty="0">
                <a:latin typeface="游ゴシック" panose="020B0400000000000000" pitchFamily="50" charset="-128"/>
                <a:ea typeface="游ゴシック" panose="020B0400000000000000" pitchFamily="50" charset="-128"/>
              </a:rPr>
              <a:t>との等価性が示されている</a:t>
            </a:r>
            <a:endParaRPr lang="en-US" altLang="ja-JP" dirty="0">
              <a:latin typeface="游ゴシック" panose="020B0400000000000000" pitchFamily="50" charset="-128"/>
              <a:ea typeface="游ゴシック" panose="020B0400000000000000" pitchFamily="50" charset="-128"/>
            </a:endParaRPr>
          </a:p>
          <a:p>
            <a:r>
              <a:rPr lang="ja-JP" altLang="en-US" b="1" u="sng" dirty="0">
                <a:latin typeface="游ゴシック" panose="020B0400000000000000" pitchFamily="50" charset="-128"/>
                <a:ea typeface="游ゴシック" panose="020B0400000000000000" pitchFamily="50" charset="-128"/>
              </a:rPr>
              <a:t>貢献</a:t>
            </a:r>
            <a:endParaRPr lang="en-US" altLang="ja-JP" b="1" u="sng"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圧縮ネットワークに複数の</a:t>
            </a:r>
            <a:br>
              <a:rPr lang="en-US" altLang="ja-JP" dirty="0">
                <a:latin typeface="游ゴシック" panose="020B0400000000000000" pitchFamily="50" charset="-128"/>
                <a:ea typeface="游ゴシック" panose="020B0400000000000000" pitchFamily="50" charset="-128"/>
              </a:rPr>
            </a:br>
            <a:r>
              <a:rPr lang="en-US" altLang="ja-JP" dirty="0">
                <a:latin typeface="游ゴシック" panose="020B0400000000000000" pitchFamily="50" charset="-128"/>
                <a:ea typeface="游ゴシック" panose="020B0400000000000000" pitchFamily="50" charset="-128"/>
              </a:rPr>
              <a:t>SSM</a:t>
            </a:r>
            <a:r>
              <a:rPr lang="ja-JP" altLang="en-US" dirty="0">
                <a:latin typeface="游ゴシック" panose="020B0400000000000000" pitchFamily="50" charset="-128"/>
                <a:ea typeface="游ゴシック" panose="020B0400000000000000" pitchFamily="50" charset="-128"/>
              </a:rPr>
              <a:t>系アーキテクチャを採用し実験</a:t>
            </a:r>
            <a:endParaRPr lang="en-US" altLang="ja-JP" b="1" u="sng"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単一モデルでは、</a:t>
            </a:r>
            <a:r>
              <a:rPr lang="en-US" altLang="ja-JP" dirty="0">
                <a:latin typeface="游ゴシック" panose="020B0400000000000000" pitchFamily="50" charset="-128"/>
                <a:ea typeface="游ゴシック" panose="020B0400000000000000" pitchFamily="50" charset="-128"/>
              </a:rPr>
              <a:t>Transformer</a:t>
            </a:r>
            <a:r>
              <a:rPr lang="ja-JP" altLang="en-US" dirty="0">
                <a:latin typeface="游ゴシック" panose="020B0400000000000000" pitchFamily="50" charset="-128"/>
                <a:ea typeface="游ゴシック" panose="020B0400000000000000" pitchFamily="50" charset="-128"/>
              </a:rPr>
              <a:t>など</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従来手法を上回る性能を出した</a:t>
            </a:r>
            <a:endParaRPr lang="en-US" altLang="ja-JP" dirty="0">
              <a:latin typeface="游ゴシック" panose="020B0400000000000000" pitchFamily="50" charset="-128"/>
              <a:ea typeface="游ゴシック" panose="020B0400000000000000" pitchFamily="50" charset="-128"/>
            </a:endParaRPr>
          </a:p>
        </p:txBody>
      </p:sp>
      <p:pic>
        <p:nvPicPr>
          <p:cNvPr id="9" name="図 8" descr="ダイアグラム, テーブル&#10;&#10;AI 生成コンテンツは誤りを含む可能性があります。">
            <a:extLst>
              <a:ext uri="{FF2B5EF4-FFF2-40B4-BE49-F238E27FC236}">
                <a16:creationId xmlns:a16="http://schemas.microsoft.com/office/drawing/2014/main" id="{7F7BD2BC-D823-C7DD-5DD8-7C9CFD4C48E7}"/>
              </a:ext>
            </a:extLst>
          </p:cNvPr>
          <p:cNvPicPr>
            <a:picLocks noChangeAspect="1"/>
          </p:cNvPicPr>
          <p:nvPr/>
        </p:nvPicPr>
        <p:blipFill>
          <a:blip r:embed="rId2">
            <a:extLst>
              <a:ext uri="{28A0092B-C50C-407E-A947-70E740481C1C}">
                <a14:useLocalDpi xmlns:a14="http://schemas.microsoft.com/office/drawing/2010/main" val="0"/>
              </a:ext>
            </a:extLst>
          </a:blip>
          <a:srcRect l="67306"/>
          <a:stretch>
            <a:fillRect/>
          </a:stretch>
        </p:blipFill>
        <p:spPr>
          <a:xfrm>
            <a:off x="8601075" y="1230298"/>
            <a:ext cx="2867947" cy="3027377"/>
          </a:xfrm>
          <a:prstGeom prst="rect">
            <a:avLst/>
          </a:prstGeom>
        </p:spPr>
      </p:pic>
      <p:pic>
        <p:nvPicPr>
          <p:cNvPr id="2050" name="Picture 2">
            <a:extLst>
              <a:ext uri="{FF2B5EF4-FFF2-40B4-BE49-F238E27FC236}">
                <a16:creationId xmlns:a16="http://schemas.microsoft.com/office/drawing/2014/main" id="{729628FD-F849-FDDB-7458-A140B3607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850" y="4209331"/>
            <a:ext cx="2895600" cy="232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054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83A544-CA0E-E424-9663-44BE07F74AB6}"/>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5C5615B2-67D7-0905-B3B3-525F1B8E5066}"/>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5220855A-378B-9BFB-762D-612AC3593AAA}"/>
              </a:ext>
            </a:extLst>
          </p:cNvPr>
          <p:cNvSpPr>
            <a:spLocks noGrp="1"/>
          </p:cNvSpPr>
          <p:nvPr>
            <p:ph type="sldNum" sz="quarter" idx="12"/>
          </p:nvPr>
        </p:nvSpPr>
        <p:spPr/>
        <p:txBody>
          <a:bodyPr/>
          <a:lstStyle/>
          <a:p>
            <a:fld id="{29609BA7-4CA4-44E9-B9CF-CAE4FAA69FA4}" type="slidenum">
              <a:rPr kumimoji="1" lang="ja-JP" altLang="en-US" smtClean="0"/>
              <a:t>13</a:t>
            </a:fld>
            <a:endParaRPr kumimoji="1" lang="ja-JP" altLang="en-US"/>
          </a:p>
        </p:txBody>
      </p:sp>
      <p:sp>
        <p:nvSpPr>
          <p:cNvPr id="5" name="タイトル 4">
            <a:extLst>
              <a:ext uri="{FF2B5EF4-FFF2-40B4-BE49-F238E27FC236}">
                <a16:creationId xmlns:a16="http://schemas.microsoft.com/office/drawing/2014/main" id="{7E18AB8C-6CB9-9EF5-09B0-9227809FB7D7}"/>
              </a:ext>
            </a:extLst>
          </p:cNvPr>
          <p:cNvSpPr>
            <a:spLocks noGrp="1"/>
          </p:cNvSpPr>
          <p:nvPr>
            <p:ph type="title"/>
          </p:nvPr>
        </p:nvSpPr>
        <p:spPr/>
        <p:txBody>
          <a:bodyPr/>
          <a:lstStyle/>
          <a:p>
            <a:r>
              <a:rPr kumimoji="1" lang="ja-JP" altLang="en-US" dirty="0">
                <a:latin typeface="Yu Gothic" panose="020B0400000000000000" pitchFamily="34" charset="-128"/>
                <a:ea typeface="Yu Gothic" panose="020B0400000000000000" pitchFamily="34" charset="-128"/>
              </a:rPr>
              <a:t>機械学習分野の取り組み</a:t>
            </a:r>
          </a:p>
        </p:txBody>
      </p:sp>
      <p:sp>
        <p:nvSpPr>
          <p:cNvPr id="6" name="コンテンツ プレースホルダー 5">
            <a:extLst>
              <a:ext uri="{FF2B5EF4-FFF2-40B4-BE49-F238E27FC236}">
                <a16:creationId xmlns:a16="http://schemas.microsoft.com/office/drawing/2014/main" id="{9BAF2958-08DC-0888-2854-796C0EBEEDBE}"/>
              </a:ext>
            </a:extLst>
          </p:cNvPr>
          <p:cNvSpPr>
            <a:spLocks noGrp="1"/>
          </p:cNvSpPr>
          <p:nvPr>
            <p:ph idx="1"/>
          </p:nvPr>
        </p:nvSpPr>
        <p:spPr>
          <a:xfrm>
            <a:off x="571463" y="1142989"/>
            <a:ext cx="11374351" cy="5213368"/>
          </a:xfrm>
        </p:spPr>
        <p:txBody>
          <a:bodyPr/>
          <a:lstStyle/>
          <a:p>
            <a:r>
              <a:rPr lang="en-US" altLang="ja-JP" sz="2400" b="1" dirty="0">
                <a:latin typeface="Yu Gothic" panose="020B0400000000000000" pitchFamily="34" charset="-128"/>
                <a:ea typeface="Yu Gothic" panose="020B0400000000000000" pitchFamily="34" charset="-128"/>
              </a:rPr>
              <a:t>Kaggle</a:t>
            </a:r>
          </a:p>
          <a:p>
            <a:pPr lvl="1"/>
            <a:r>
              <a:rPr lang="en-US" altLang="ja-JP" sz="2400" dirty="0">
                <a:latin typeface="Yu Gothic" panose="020B0400000000000000" pitchFamily="34" charset="-128"/>
                <a:ea typeface="Yu Gothic" panose="020B0400000000000000" pitchFamily="34" charset="-128"/>
              </a:rPr>
              <a:t>Competition Expert </a:t>
            </a:r>
            <a:r>
              <a:rPr lang="ja-JP" altLang="en-US" sz="2400" dirty="0">
                <a:latin typeface="Yu Gothic" panose="020B0400000000000000" pitchFamily="34" charset="-128"/>
                <a:ea typeface="Yu Gothic" panose="020B0400000000000000" pitchFamily="34" charset="-128"/>
              </a:rPr>
              <a:t>取得</a:t>
            </a:r>
            <a:endParaRPr kumimoji="1" lang="en-US" altLang="ja-JP" sz="2400" dirty="0">
              <a:latin typeface="Yu Gothic" panose="020B0400000000000000" pitchFamily="34" charset="-128"/>
              <a:ea typeface="Yu Gothic" panose="020B0400000000000000" pitchFamily="34" charset="-128"/>
            </a:endParaRPr>
          </a:p>
          <a:p>
            <a:pPr lvl="1"/>
            <a:r>
              <a:rPr lang="ja-JP" altLang="en-US" sz="2400" dirty="0">
                <a:latin typeface="Yu Gothic" panose="020B0400000000000000" pitchFamily="34" charset="-128"/>
                <a:ea typeface="Yu Gothic" panose="020B0400000000000000" pitchFamily="34" charset="-128"/>
              </a:rPr>
              <a:t>最近参加したもの</a:t>
            </a:r>
            <a:r>
              <a:rPr kumimoji="1" lang="en-US" altLang="ja-JP" sz="2400" dirty="0">
                <a:latin typeface="Yu Gothic" panose="020B0400000000000000" pitchFamily="34" charset="-128"/>
                <a:ea typeface="Yu Gothic" panose="020B0400000000000000" pitchFamily="34" charset="-128"/>
              </a:rPr>
              <a:t> (CMI3) </a:t>
            </a:r>
          </a:p>
          <a:p>
            <a:pPr lvl="2"/>
            <a:r>
              <a:rPr kumimoji="1" lang="en-US" altLang="ja-JP" sz="2400" dirty="0">
                <a:latin typeface="Yu Gothic" panose="020B0400000000000000" pitchFamily="34" charset="-128"/>
                <a:ea typeface="Yu Gothic" panose="020B0400000000000000" pitchFamily="34" charset="-128"/>
              </a:rPr>
              <a:t> </a:t>
            </a:r>
            <a:r>
              <a:rPr kumimoji="1" lang="ja-JP" altLang="en-US" sz="2400" dirty="0">
                <a:latin typeface="Yu Gothic" panose="020B0400000000000000" pitchFamily="34" charset="-128"/>
                <a:ea typeface="Yu Gothic" panose="020B0400000000000000" pitchFamily="34" charset="-128"/>
              </a:rPr>
              <a:t>腕に付けたセンサーデータから、</a:t>
            </a:r>
            <a:br>
              <a:rPr kumimoji="1" lang="en-US" altLang="ja-JP" sz="2400" dirty="0">
                <a:latin typeface="Yu Gothic" panose="020B0400000000000000" pitchFamily="34" charset="-128"/>
                <a:ea typeface="Yu Gothic" panose="020B0400000000000000" pitchFamily="34" charset="-128"/>
              </a:rPr>
            </a:br>
            <a:r>
              <a:rPr kumimoji="1" lang="ja-JP" altLang="en-US" sz="2400" dirty="0">
                <a:latin typeface="Yu Gothic" panose="020B0400000000000000" pitchFamily="34" charset="-128"/>
                <a:ea typeface="Yu Gothic" panose="020B0400000000000000" pitchFamily="34" charset="-128"/>
              </a:rPr>
              <a:t>その人の行動を分類するタスク</a:t>
            </a:r>
            <a:endParaRPr kumimoji="1" lang="en-US" altLang="ja-JP" sz="2400" dirty="0">
              <a:latin typeface="Yu Gothic" panose="020B0400000000000000" pitchFamily="34" charset="-128"/>
              <a:ea typeface="Yu Gothic" panose="020B0400000000000000" pitchFamily="34" charset="-128"/>
            </a:endParaRPr>
          </a:p>
          <a:p>
            <a:pPr lvl="2"/>
            <a:r>
              <a:rPr kumimoji="1" lang="ja-JP" altLang="en-US" sz="2400" dirty="0">
                <a:latin typeface="Yu Gothic" panose="020B0400000000000000" pitchFamily="34" charset="-128"/>
                <a:ea typeface="Yu Gothic" panose="020B0400000000000000" pitchFamily="34" charset="-128"/>
              </a:rPr>
              <a:t>チームで参加し、自分は</a:t>
            </a:r>
            <a:br>
              <a:rPr kumimoji="1" lang="en-US" altLang="ja-JP" sz="2400" dirty="0">
                <a:latin typeface="Yu Gothic" panose="020B0400000000000000" pitchFamily="34" charset="-128"/>
                <a:ea typeface="Yu Gothic" panose="020B0400000000000000" pitchFamily="34" charset="-128"/>
              </a:rPr>
            </a:br>
            <a:r>
              <a:rPr kumimoji="1" lang="ja-JP" altLang="en-US" sz="2400" dirty="0">
                <a:latin typeface="Yu Gothic" panose="020B0400000000000000" pitchFamily="34" charset="-128"/>
                <a:ea typeface="Yu Gothic" panose="020B0400000000000000" pitchFamily="34" charset="-128"/>
              </a:rPr>
              <a:t>機械学習のモデルや訓練を担当</a:t>
            </a:r>
            <a:endParaRPr lang="en-US" altLang="ja-JP" sz="2400" dirty="0">
              <a:latin typeface="Yu Gothic" panose="020B0400000000000000" pitchFamily="34" charset="-128"/>
              <a:ea typeface="Yu Gothic" panose="020B0400000000000000" pitchFamily="34" charset="-128"/>
            </a:endParaRPr>
          </a:p>
          <a:p>
            <a:pPr lvl="2"/>
            <a:r>
              <a:rPr lang="en-US" altLang="ja-JP" sz="2400" b="1" dirty="0">
                <a:latin typeface="Yu Gothic" panose="020B0400000000000000" pitchFamily="34" charset="-128"/>
                <a:ea typeface="Yu Gothic" panose="020B0400000000000000" pitchFamily="34" charset="-128"/>
              </a:rPr>
              <a:t>2567</a:t>
            </a:r>
            <a:r>
              <a:rPr lang="ja-JP" altLang="en-US" sz="2400" b="1" dirty="0">
                <a:latin typeface="Yu Gothic" panose="020B0400000000000000" pitchFamily="34" charset="-128"/>
                <a:ea typeface="Yu Gothic" panose="020B0400000000000000" pitchFamily="34" charset="-128"/>
              </a:rPr>
              <a:t>チーム中</a:t>
            </a:r>
            <a:r>
              <a:rPr lang="en-US" altLang="ja-JP" sz="2400" b="1" dirty="0">
                <a:latin typeface="Yu Gothic" panose="020B0400000000000000" pitchFamily="34" charset="-128"/>
                <a:ea typeface="Yu Gothic" panose="020B0400000000000000" pitchFamily="34" charset="-128"/>
              </a:rPr>
              <a:t>19</a:t>
            </a:r>
            <a:r>
              <a:rPr lang="ja-JP" altLang="en-US" sz="2400" b="1" dirty="0">
                <a:latin typeface="Yu Gothic" panose="020B0400000000000000" pitchFamily="34" charset="-128"/>
                <a:ea typeface="Yu Gothic" panose="020B0400000000000000" pitchFamily="34" charset="-128"/>
              </a:rPr>
              <a:t>位</a:t>
            </a:r>
            <a:r>
              <a:rPr lang="en-US" altLang="ja-JP" sz="2400" b="1" dirty="0">
                <a:latin typeface="Yu Gothic" panose="020B0400000000000000" pitchFamily="34" charset="-128"/>
                <a:ea typeface="Yu Gothic" panose="020B0400000000000000" pitchFamily="34" charset="-128"/>
              </a:rPr>
              <a:t> </a:t>
            </a:r>
            <a:r>
              <a:rPr lang="en-US" altLang="ja-JP" sz="2400" dirty="0">
                <a:latin typeface="Yu Gothic" panose="020B0400000000000000" pitchFamily="34" charset="-128"/>
                <a:ea typeface="Yu Gothic" panose="020B0400000000000000" pitchFamily="34" charset="-128"/>
              </a:rPr>
              <a:t>(</a:t>
            </a:r>
            <a:r>
              <a:rPr lang="ja-JP" altLang="en-US" sz="2400" dirty="0">
                <a:latin typeface="Yu Gothic" panose="020B0400000000000000" pitchFamily="34" charset="-128"/>
                <a:ea typeface="Yu Gothic" panose="020B0400000000000000" pitchFamily="34" charset="-128"/>
              </a:rPr>
              <a:t>上位</a:t>
            </a:r>
            <a:r>
              <a:rPr lang="en-US" altLang="ja-JP" sz="2400" dirty="0">
                <a:latin typeface="Yu Gothic" panose="020B0400000000000000" pitchFamily="34" charset="-128"/>
                <a:ea typeface="Yu Gothic" panose="020B0400000000000000" pitchFamily="34" charset="-128"/>
              </a:rPr>
              <a:t>0.7%)</a:t>
            </a:r>
          </a:p>
          <a:p>
            <a:r>
              <a:rPr lang="ja-JP" altLang="en-US" sz="2400" b="1" dirty="0">
                <a:latin typeface="Yu Gothic" panose="020B0400000000000000" pitchFamily="34" charset="-128"/>
                <a:ea typeface="Yu Gothic" panose="020B0400000000000000" pitchFamily="34" charset="-128"/>
              </a:rPr>
              <a:t>長期インターンシップ</a:t>
            </a:r>
            <a:endParaRPr lang="en-US" altLang="ja-JP" sz="2400" b="1" dirty="0">
              <a:latin typeface="Yu Gothic" panose="020B0400000000000000" pitchFamily="34" charset="-128"/>
              <a:ea typeface="Yu Gothic" panose="020B0400000000000000" pitchFamily="34" charset="-128"/>
            </a:endParaRPr>
          </a:p>
          <a:p>
            <a:pPr lvl="1"/>
            <a:r>
              <a:rPr lang="ja-JP" altLang="en-US" sz="2400" dirty="0">
                <a:latin typeface="Yu Gothic" panose="020B0400000000000000" pitchFamily="34" charset="-128"/>
                <a:ea typeface="Yu Gothic" panose="020B0400000000000000" pitchFamily="34" charset="-128"/>
              </a:rPr>
              <a:t>ギリア株式会社で</a:t>
            </a:r>
            <a:r>
              <a:rPr lang="en-US" altLang="ja-JP" sz="2400" dirty="0">
                <a:latin typeface="Yu Gothic" panose="020B0400000000000000" pitchFamily="34" charset="-128"/>
                <a:ea typeface="Yu Gothic" panose="020B0400000000000000" pitchFamily="34" charset="-128"/>
              </a:rPr>
              <a:t>1</a:t>
            </a:r>
            <a:r>
              <a:rPr lang="ja-JP" altLang="en-US" sz="2400" dirty="0">
                <a:latin typeface="Yu Gothic" panose="020B0400000000000000" pitchFamily="34" charset="-128"/>
                <a:ea typeface="Yu Gothic" panose="020B0400000000000000" pitchFamily="34" charset="-128"/>
              </a:rPr>
              <a:t>年、画像モデルの研究開発と顧客案件に参加</a:t>
            </a:r>
            <a:endParaRPr lang="en-US" altLang="ja-JP" sz="2400" dirty="0">
              <a:latin typeface="Yu Gothic" panose="020B0400000000000000" pitchFamily="34" charset="-128"/>
              <a:ea typeface="Yu Gothic" panose="020B0400000000000000" pitchFamily="34" charset="-128"/>
            </a:endParaRPr>
          </a:p>
          <a:p>
            <a:pPr lvl="2"/>
            <a:r>
              <a:rPr lang="ja-JP" altLang="en-US" sz="2400" dirty="0">
                <a:latin typeface="Yu Gothic" panose="020B0400000000000000" pitchFamily="34" charset="-128"/>
                <a:ea typeface="Yu Gothic" panose="020B0400000000000000" pitchFamily="34" charset="-128"/>
              </a:rPr>
              <a:t>組み込みデバイス用のモデル変換、コンパイルなどを担当</a:t>
            </a:r>
            <a:endParaRPr lang="en-US" altLang="ja-JP" sz="2400" dirty="0">
              <a:latin typeface="Yu Gothic" panose="020B0400000000000000" pitchFamily="34" charset="-128"/>
              <a:ea typeface="Yu Gothic" panose="020B0400000000000000" pitchFamily="34" charset="-128"/>
            </a:endParaRPr>
          </a:p>
          <a:p>
            <a:pPr lvl="1"/>
            <a:r>
              <a:rPr lang="ja-JP" altLang="en-US" sz="2400" dirty="0">
                <a:latin typeface="Yu Gothic" panose="020B0400000000000000" pitchFamily="34" charset="-128"/>
                <a:ea typeface="Yu Gothic" panose="020B0400000000000000" pitchFamily="34" charset="-128"/>
              </a:rPr>
              <a:t>現在は株式会社エクサウィザーズで、インフラと機械学習の研究開発に参加</a:t>
            </a:r>
            <a:endParaRPr lang="en-US" altLang="ja-JP" sz="2400" dirty="0">
              <a:latin typeface="Yu Gothic" panose="020B0400000000000000" pitchFamily="34" charset="-128"/>
              <a:ea typeface="Yu Gothic" panose="020B0400000000000000" pitchFamily="34" charset="-128"/>
            </a:endParaRPr>
          </a:p>
          <a:p>
            <a:endParaRPr kumimoji="1" lang="en-US" altLang="ja-JP" sz="2400" dirty="0">
              <a:latin typeface="Yu Gothic" panose="020B0400000000000000" pitchFamily="34" charset="-128"/>
              <a:ea typeface="Yu Gothic" panose="020B0400000000000000" pitchFamily="34" charset="-128"/>
            </a:endParaRPr>
          </a:p>
          <a:p>
            <a:endParaRPr kumimoji="1" lang="ja-JP" altLang="en-US" dirty="0">
              <a:latin typeface="Yu Gothic" panose="020B0400000000000000" pitchFamily="34" charset="-128"/>
              <a:ea typeface="Yu Gothic" panose="020B0400000000000000" pitchFamily="34" charset="-128"/>
            </a:endParaRPr>
          </a:p>
        </p:txBody>
      </p:sp>
      <p:pic>
        <p:nvPicPr>
          <p:cNvPr id="8" name="図 7"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263E549C-D675-A2A2-B189-89ABF8D23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785" y="1225289"/>
            <a:ext cx="5093830" cy="2689087"/>
          </a:xfrm>
          <a:prstGeom prst="rect">
            <a:avLst/>
          </a:prstGeom>
        </p:spPr>
      </p:pic>
    </p:spTree>
    <p:extLst>
      <p:ext uri="{BB962C8B-B14F-4D97-AF65-F5344CB8AC3E}">
        <p14:creationId xmlns:p14="http://schemas.microsoft.com/office/powerpoint/2010/main" val="237688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7F5AB71-C90F-5BC1-DEFB-790F0C9B52A2}"/>
              </a:ext>
            </a:extLst>
          </p:cNvPr>
          <p:cNvSpPr>
            <a:spLocks noGrp="1"/>
          </p:cNvSpPr>
          <p:nvPr>
            <p:ph type="dt" sz="half" idx="10"/>
          </p:nvPr>
        </p:nvSpPr>
        <p:spPr/>
        <p:txBody>
          <a:bodyPr/>
          <a:lstStyle/>
          <a:p>
            <a:r>
              <a:rPr kumimoji="1" lang="en-US" altLang="ja-JP" dirty="0"/>
              <a:t>2025/5/14</a:t>
            </a:r>
            <a:endParaRPr kumimoji="1" lang="ja-JP" altLang="en-US" dirty="0"/>
          </a:p>
        </p:txBody>
      </p:sp>
      <p:sp>
        <p:nvSpPr>
          <p:cNvPr id="3" name="フッター プレースホルダー 2">
            <a:extLst>
              <a:ext uri="{FF2B5EF4-FFF2-40B4-BE49-F238E27FC236}">
                <a16:creationId xmlns:a16="http://schemas.microsoft.com/office/drawing/2014/main" id="{FAE7DF93-2BC8-70E4-B651-B24DE13E96CD}"/>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F5EF6A61-3A26-DAC6-39F0-0F03FD5F1F8C}"/>
              </a:ext>
            </a:extLst>
          </p:cNvPr>
          <p:cNvSpPr>
            <a:spLocks noGrp="1"/>
          </p:cNvSpPr>
          <p:nvPr>
            <p:ph type="sldNum" sz="quarter" idx="12"/>
          </p:nvPr>
        </p:nvSpPr>
        <p:spPr/>
        <p:txBody>
          <a:bodyPr/>
          <a:lstStyle/>
          <a:p>
            <a:fld id="{29609BA7-4CA4-44E9-B9CF-CAE4FAA69FA4}" type="slidenum">
              <a:rPr kumimoji="1" lang="ja-JP" altLang="en-US" smtClean="0"/>
              <a:t>2</a:t>
            </a:fld>
            <a:endParaRPr kumimoji="1" lang="ja-JP" altLang="en-US"/>
          </a:p>
        </p:txBody>
      </p:sp>
      <p:sp>
        <p:nvSpPr>
          <p:cNvPr id="5" name="タイトル 4">
            <a:extLst>
              <a:ext uri="{FF2B5EF4-FFF2-40B4-BE49-F238E27FC236}">
                <a16:creationId xmlns:a16="http://schemas.microsoft.com/office/drawing/2014/main" id="{FDE00DAA-C55E-DE5C-A71E-476E4D93EDE2}"/>
              </a:ext>
            </a:extLst>
          </p:cNvPr>
          <p:cNvSpPr>
            <a:spLocks noGrp="1"/>
          </p:cNvSpPr>
          <p:nvPr>
            <p:ph type="title"/>
          </p:nvPr>
        </p:nvSpPr>
        <p:spPr/>
        <p:txBody>
          <a:bodyPr/>
          <a:lstStyle/>
          <a:p>
            <a:r>
              <a:rPr kumimoji="1" lang="ja-JP" altLang="en-US" dirty="0"/>
              <a:t>自己紹介</a:t>
            </a:r>
          </a:p>
        </p:txBody>
      </p:sp>
      <p:sp>
        <p:nvSpPr>
          <p:cNvPr id="6" name="コンテンツ プレースホルダー 5">
            <a:extLst>
              <a:ext uri="{FF2B5EF4-FFF2-40B4-BE49-F238E27FC236}">
                <a16:creationId xmlns:a16="http://schemas.microsoft.com/office/drawing/2014/main" id="{50CAEBBE-765E-E168-4E70-BA15B23D7D18}"/>
              </a:ext>
            </a:extLst>
          </p:cNvPr>
          <p:cNvSpPr>
            <a:spLocks noGrp="1"/>
          </p:cNvSpPr>
          <p:nvPr>
            <p:ph idx="1"/>
          </p:nvPr>
        </p:nvSpPr>
        <p:spPr/>
        <p:txBody>
          <a:bodyPr/>
          <a:lstStyle/>
          <a:p>
            <a:r>
              <a:rPr kumimoji="1" lang="ja-JP" altLang="en-US" b="1" dirty="0">
                <a:latin typeface="游ゴシック" panose="020B0400000000000000" pitchFamily="50" charset="-128"/>
                <a:ea typeface="游ゴシック" panose="020B0400000000000000" pitchFamily="50" charset="-128"/>
              </a:rPr>
              <a:t>村井　史門 </a:t>
            </a:r>
            <a:r>
              <a:rPr kumimoji="1" lang="en-US" altLang="ja-JP" b="1" dirty="0">
                <a:latin typeface="游ゴシック" panose="020B0400000000000000" pitchFamily="50" charset="-128"/>
                <a:ea typeface="游ゴシック" panose="020B0400000000000000" pitchFamily="50" charset="-128"/>
              </a:rPr>
              <a:t>(</a:t>
            </a:r>
            <a:r>
              <a:rPr kumimoji="1" lang="ja-JP" altLang="en-US" b="1" dirty="0">
                <a:latin typeface="游ゴシック" panose="020B0400000000000000" pitchFamily="50" charset="-128"/>
                <a:ea typeface="游ゴシック" panose="020B0400000000000000" pitchFamily="50" charset="-128"/>
              </a:rPr>
              <a:t>むらい　しもん）</a:t>
            </a:r>
            <a:endParaRPr kumimoji="1"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早稲田大学基幹理工学研究科</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修士課程</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年　甲藤研究室所属</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専門分野：</a:t>
            </a:r>
            <a:endParaRPr lang="en-US" altLang="ja-JP" dirty="0">
              <a:latin typeface="游ゴシック" panose="020B0400000000000000" pitchFamily="50" charset="-128"/>
              <a:ea typeface="游ゴシック" panose="020B0400000000000000" pitchFamily="50" charset="-128"/>
            </a:endParaRPr>
          </a:p>
          <a:p>
            <a:pPr lvl="1"/>
            <a:r>
              <a:rPr lang="ja-JP" altLang="en-US" b="1" dirty="0">
                <a:latin typeface="游ゴシック" panose="020B0400000000000000" pitchFamily="50" charset="-128"/>
                <a:ea typeface="游ゴシック" panose="020B0400000000000000" pitchFamily="50" charset="-128"/>
              </a:rPr>
              <a:t>深層学習・画像・通信</a:t>
            </a:r>
            <a:endParaRPr lang="en-US" altLang="ja-JP" b="1"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特に画像の圧縮符号化</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好きなこと：</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多言語学習・音楽・服・猫</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得意なこと：</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英語・プログラミング</a:t>
            </a:r>
            <a:endParaRPr lang="en-US" altLang="ja-JP" dirty="0">
              <a:latin typeface="游ゴシック" panose="020B0400000000000000" pitchFamily="50" charset="-128"/>
              <a:ea typeface="游ゴシック" panose="020B0400000000000000" pitchFamily="50" charset="-128"/>
            </a:endParaRPr>
          </a:p>
        </p:txBody>
      </p:sp>
      <p:pic>
        <p:nvPicPr>
          <p:cNvPr id="12" name="図 11" descr="講堂にいる人たち&#10;&#10;AI 生成コンテンツは誤りを含む可能性があります。">
            <a:extLst>
              <a:ext uri="{FF2B5EF4-FFF2-40B4-BE49-F238E27FC236}">
                <a16:creationId xmlns:a16="http://schemas.microsoft.com/office/drawing/2014/main" id="{7D7BB4F2-0BD4-FDBA-2D10-D1497B38E47E}"/>
              </a:ext>
            </a:extLst>
          </p:cNvPr>
          <p:cNvPicPr>
            <a:picLocks noChangeAspect="1"/>
          </p:cNvPicPr>
          <p:nvPr/>
        </p:nvPicPr>
        <p:blipFill>
          <a:blip r:embed="rId3">
            <a:extLst>
              <a:ext uri="{28A0092B-C50C-407E-A947-70E740481C1C}">
                <a14:useLocalDpi xmlns:a14="http://schemas.microsoft.com/office/drawing/2010/main" val="0"/>
              </a:ext>
            </a:extLst>
          </a:blip>
          <a:srcRect l="25611" t="34324" r="23890" b="23564"/>
          <a:stretch>
            <a:fillRect/>
          </a:stretch>
        </p:blipFill>
        <p:spPr>
          <a:xfrm>
            <a:off x="6769536" y="4040056"/>
            <a:ext cx="3563931" cy="2228992"/>
          </a:xfrm>
          <a:prstGeom prst="rect">
            <a:avLst/>
          </a:prstGeom>
        </p:spPr>
      </p:pic>
      <p:pic>
        <p:nvPicPr>
          <p:cNvPr id="10" name="図 9" descr="建物の前に立っている男性&#10;&#10;AI 生成コンテンツは誤りを含む可能性があります。">
            <a:extLst>
              <a:ext uri="{FF2B5EF4-FFF2-40B4-BE49-F238E27FC236}">
                <a16:creationId xmlns:a16="http://schemas.microsoft.com/office/drawing/2014/main" id="{DAA82C07-A723-9A74-1C8F-EE079EDE425B}"/>
              </a:ext>
            </a:extLst>
          </p:cNvPr>
          <p:cNvPicPr>
            <a:picLocks noChangeAspect="1"/>
          </p:cNvPicPr>
          <p:nvPr/>
        </p:nvPicPr>
        <p:blipFill>
          <a:blip r:embed="rId4">
            <a:extLst>
              <a:ext uri="{28A0092B-C50C-407E-A947-70E740481C1C}">
                <a14:useLocalDpi xmlns:a14="http://schemas.microsoft.com/office/drawing/2010/main" val="0"/>
              </a:ext>
            </a:extLst>
          </a:blip>
          <a:srcRect l="18611" b="31221"/>
          <a:stretch>
            <a:fillRect/>
          </a:stretch>
        </p:blipFill>
        <p:spPr>
          <a:xfrm>
            <a:off x="8963025" y="1233919"/>
            <a:ext cx="3090720" cy="3482439"/>
          </a:xfrm>
          <a:prstGeom prst="rect">
            <a:avLst/>
          </a:prstGeom>
        </p:spPr>
      </p:pic>
      <p:pic>
        <p:nvPicPr>
          <p:cNvPr id="8" name="図 7" descr="屋内, 木製, 猫, 座る が含まれている画像&#10;&#10;AI 生成コンテンツは誤りを含む可能性があります。">
            <a:extLst>
              <a:ext uri="{FF2B5EF4-FFF2-40B4-BE49-F238E27FC236}">
                <a16:creationId xmlns:a16="http://schemas.microsoft.com/office/drawing/2014/main" id="{11160B77-A0E9-80D3-DBD4-E5F8CE361FCB}"/>
              </a:ext>
            </a:extLst>
          </p:cNvPr>
          <p:cNvPicPr>
            <a:picLocks noChangeAspect="1"/>
          </p:cNvPicPr>
          <p:nvPr/>
        </p:nvPicPr>
        <p:blipFill>
          <a:blip r:embed="rId5">
            <a:extLst>
              <a:ext uri="{28A0092B-C50C-407E-A947-70E740481C1C}">
                <a14:useLocalDpi xmlns:a14="http://schemas.microsoft.com/office/drawing/2010/main" val="0"/>
              </a:ext>
            </a:extLst>
          </a:blip>
          <a:srcRect l="10338" t="6204" r="7110" b="50001"/>
          <a:stretch>
            <a:fillRect/>
          </a:stretch>
        </p:blipFill>
        <p:spPr>
          <a:xfrm>
            <a:off x="5975287" y="1906688"/>
            <a:ext cx="2914979" cy="2061928"/>
          </a:xfrm>
          <a:prstGeom prst="rect">
            <a:avLst/>
          </a:prstGeom>
        </p:spPr>
      </p:pic>
    </p:spTree>
    <p:extLst>
      <p:ext uri="{BB962C8B-B14F-4D97-AF65-F5344CB8AC3E}">
        <p14:creationId xmlns:p14="http://schemas.microsoft.com/office/powerpoint/2010/main" val="131717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9F9AB8-02F9-A9D3-3123-EE7A8106A931}"/>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D9C3C2F2-870B-4825-66F3-E26465FBFC3C}"/>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FEC1BE86-CA7A-999C-A7EA-6F2FC0969941}"/>
              </a:ext>
            </a:extLst>
          </p:cNvPr>
          <p:cNvSpPr>
            <a:spLocks noGrp="1"/>
          </p:cNvSpPr>
          <p:nvPr>
            <p:ph type="sldNum" sz="quarter" idx="12"/>
          </p:nvPr>
        </p:nvSpPr>
        <p:spPr/>
        <p:txBody>
          <a:bodyPr/>
          <a:lstStyle/>
          <a:p>
            <a:fld id="{29609BA7-4CA4-44E9-B9CF-CAE4FAA69FA4}" type="slidenum">
              <a:rPr kumimoji="1" lang="ja-JP" altLang="en-US" smtClean="0"/>
              <a:t>3</a:t>
            </a:fld>
            <a:endParaRPr kumimoji="1" lang="ja-JP" altLang="en-US"/>
          </a:p>
        </p:txBody>
      </p:sp>
      <p:sp>
        <p:nvSpPr>
          <p:cNvPr id="5" name="タイトル 4">
            <a:extLst>
              <a:ext uri="{FF2B5EF4-FFF2-40B4-BE49-F238E27FC236}">
                <a16:creationId xmlns:a16="http://schemas.microsoft.com/office/drawing/2014/main" id="{702D4C87-5840-E24D-FC99-0A98068F97A9}"/>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研究テーマ：画像の圧縮・符号化</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83353FA2-C265-7B00-5815-98A702BE0257}"/>
              </a:ext>
            </a:extLst>
          </p:cNvPr>
          <p:cNvSpPr>
            <a:spLocks noGrp="1"/>
          </p:cNvSpPr>
          <p:nvPr>
            <p:ph idx="1"/>
          </p:nvPr>
        </p:nvSpPr>
        <p:spPr/>
        <p:txBody>
          <a:bodyPr/>
          <a:lstStyle/>
          <a:p>
            <a:r>
              <a:rPr kumimoji="1" lang="ja-JP" altLang="en-US" dirty="0">
                <a:latin typeface="游ゴシック" panose="020B0400000000000000" pitchFamily="50" charset="-128"/>
                <a:ea typeface="游ゴシック" panose="020B0400000000000000" pitchFamily="50" charset="-128"/>
              </a:rPr>
              <a:t>画像・動画はインターネットの通信の</a:t>
            </a:r>
            <a:r>
              <a:rPr kumimoji="1" lang="en-US" altLang="ja-JP" dirty="0">
                <a:latin typeface="游ゴシック" panose="020B0400000000000000" pitchFamily="50" charset="-128"/>
                <a:ea typeface="游ゴシック" panose="020B0400000000000000" pitchFamily="50" charset="-128"/>
              </a:rPr>
              <a:t>82%</a:t>
            </a:r>
            <a:r>
              <a:rPr kumimoji="1" lang="ja-JP" altLang="en-US" dirty="0">
                <a:latin typeface="游ゴシック" panose="020B0400000000000000" pitchFamily="50" charset="-128"/>
                <a:ea typeface="游ゴシック" panose="020B0400000000000000" pitchFamily="50" charset="-128"/>
              </a:rPr>
              <a:t>を占めている</a:t>
            </a:r>
            <a:r>
              <a:rPr kumimoji="1" lang="en-US" altLang="ja-JP" dirty="0">
                <a:latin typeface="游ゴシック" panose="020B0400000000000000" pitchFamily="50" charset="-128"/>
                <a:ea typeface="游ゴシック" panose="020B0400000000000000" pitchFamily="50" charset="-128"/>
              </a:rPr>
              <a:t>[1]. </a:t>
            </a:r>
          </a:p>
          <a:p>
            <a:r>
              <a:rPr lang="en-US" altLang="ja-JP" dirty="0">
                <a:latin typeface="游ゴシック" panose="020B0400000000000000" pitchFamily="50" charset="-128"/>
                <a:ea typeface="游ゴシック" panose="020B0400000000000000" pitchFamily="50" charset="-128"/>
              </a:rPr>
              <a:t>4K</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8K</a:t>
            </a:r>
            <a:r>
              <a:rPr lang="ja-JP" altLang="en-US" dirty="0">
                <a:latin typeface="游ゴシック" panose="020B0400000000000000" pitchFamily="50" charset="-128"/>
                <a:ea typeface="游ゴシック" panose="020B0400000000000000" pitchFamily="50" charset="-128"/>
              </a:rPr>
              <a:t>などの高品質化・コンテンツの多様化が進む</a:t>
            </a:r>
            <a:endParaRPr kumimoji="1"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増大するトラフィック・データサイズに対処するため、</a:t>
            </a:r>
            <a:br>
              <a:rPr lang="en-US" altLang="ja-JP" dirty="0">
                <a:latin typeface="游ゴシック" panose="020B0400000000000000" pitchFamily="50" charset="-128"/>
                <a:ea typeface="游ゴシック" panose="020B0400000000000000" pitchFamily="50" charset="-128"/>
              </a:rPr>
            </a:br>
            <a:r>
              <a:rPr lang="ja-JP" altLang="en-US" b="1" dirty="0">
                <a:latin typeface="游ゴシック" panose="020B0400000000000000" pitchFamily="50" charset="-128"/>
                <a:ea typeface="游ゴシック" panose="020B0400000000000000" pitchFamily="50" charset="-128"/>
              </a:rPr>
              <a:t>画像</a:t>
            </a:r>
            <a:r>
              <a:rPr lang="en-US" altLang="ja-JP" b="1"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動画の高効率な圧縮符号化</a:t>
            </a:r>
            <a:r>
              <a:rPr lang="ja-JP" altLang="en-US" dirty="0">
                <a:latin typeface="游ゴシック" panose="020B0400000000000000" pitchFamily="50" charset="-128"/>
                <a:ea typeface="游ゴシック" panose="020B0400000000000000" pitchFamily="50" charset="-128"/>
              </a:rPr>
              <a:t>が必要</a:t>
            </a:r>
            <a:endParaRPr lang="en-US" altLang="ja-JP"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従来：アルゴリズムベースが主流</a:t>
            </a:r>
            <a:endParaRPr lang="en-US" altLang="ja-JP" dirty="0">
              <a:latin typeface="游ゴシック" panose="020B0400000000000000" pitchFamily="50" charset="-128"/>
              <a:ea typeface="游ゴシック" panose="020B0400000000000000" pitchFamily="50" charset="-128"/>
            </a:endParaRPr>
          </a:p>
          <a:p>
            <a:pPr lvl="1"/>
            <a:r>
              <a:rPr kumimoji="1" lang="en-US" altLang="ja-JP" dirty="0">
                <a:latin typeface="游ゴシック" panose="020B0400000000000000" pitchFamily="50" charset="-128"/>
                <a:ea typeface="游ゴシック" panose="020B0400000000000000" pitchFamily="50" charset="-128"/>
              </a:rPr>
              <a:t>PNG, JPEG, MP</a:t>
            </a:r>
            <a:r>
              <a:rPr lang="en-US" altLang="ja-JP" dirty="0">
                <a:latin typeface="游ゴシック" panose="020B0400000000000000" pitchFamily="50" charset="-128"/>
                <a:ea typeface="游ゴシック" panose="020B0400000000000000" pitchFamily="50" charset="-128"/>
              </a:rPr>
              <a:t>4</a:t>
            </a:r>
            <a:r>
              <a:rPr kumimoji="1" lang="en-US" altLang="ja-JP" dirty="0">
                <a:latin typeface="游ゴシック" panose="020B0400000000000000" pitchFamily="50" charset="-128"/>
                <a:ea typeface="游ゴシック" panose="020B0400000000000000" pitchFamily="50" charset="-128"/>
              </a:rPr>
              <a:t>(H.264, H.265…)</a:t>
            </a:r>
          </a:p>
          <a:p>
            <a:r>
              <a:rPr lang="en-US" altLang="ja-JP" dirty="0">
                <a:latin typeface="游ゴシック" panose="020B0400000000000000" pitchFamily="50" charset="-128"/>
                <a:ea typeface="游ゴシック" panose="020B0400000000000000" pitchFamily="50" charset="-128"/>
              </a:rPr>
              <a:t>2017</a:t>
            </a:r>
            <a:r>
              <a:rPr lang="ja-JP" altLang="en-US">
                <a:latin typeface="游ゴシック" panose="020B0400000000000000" pitchFamily="50" charset="-128"/>
                <a:ea typeface="游ゴシック" panose="020B0400000000000000" pitchFamily="50" charset="-128"/>
              </a:rPr>
              <a:t>年</a:t>
            </a:r>
            <a:r>
              <a:rPr lang="ja-JP" altLang="en-US"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深層学習手法が登場</a:t>
            </a:r>
            <a:endParaRPr lang="en-US" altLang="ja-JP" b="1" dirty="0">
              <a:latin typeface="游ゴシック" panose="020B0400000000000000" pitchFamily="50" charset="-128"/>
              <a:ea typeface="游ゴシック" panose="020B0400000000000000" pitchFamily="50" charset="-128"/>
            </a:endParaRPr>
          </a:p>
          <a:p>
            <a:pPr lvl="1"/>
            <a:r>
              <a:rPr lang="en-US" altLang="ja-JP" dirty="0">
                <a:latin typeface="游ゴシック" panose="020B0400000000000000" pitchFamily="50" charset="-128"/>
                <a:ea typeface="游ゴシック" panose="020B0400000000000000" pitchFamily="50" charset="-128"/>
              </a:rPr>
              <a:t>JPEG</a:t>
            </a:r>
            <a:r>
              <a:rPr lang="ja-JP" altLang="en-US" dirty="0">
                <a:latin typeface="游ゴシック" panose="020B0400000000000000" pitchFamily="50" charset="-128"/>
                <a:ea typeface="游ゴシック" panose="020B0400000000000000" pitchFamily="50" charset="-128"/>
              </a:rPr>
              <a:t>の半分以下に圧縮可能</a:t>
            </a:r>
            <a:endParaRPr lang="en-US" altLang="ja-JP" dirty="0">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65AFC9CD-A0CD-B66A-5C0D-B784AEB1C30F}"/>
              </a:ext>
            </a:extLst>
          </p:cNvPr>
          <p:cNvSpPr txBox="1"/>
          <p:nvPr/>
        </p:nvSpPr>
        <p:spPr>
          <a:xfrm>
            <a:off x="2032000" y="6130548"/>
            <a:ext cx="7342909" cy="276999"/>
          </a:xfrm>
          <a:prstGeom prst="rect">
            <a:avLst/>
          </a:prstGeom>
          <a:noFill/>
        </p:spPr>
        <p:txBody>
          <a:bodyPr wrap="square" rtlCol="0">
            <a:spAutoFit/>
          </a:bodyPr>
          <a:lstStyle/>
          <a:p>
            <a:r>
              <a:rPr lang="en-US" altLang="ja-JP" sz="1200" dirty="0"/>
              <a:t>[1] https://beverlyboy.com/video-marketing/2025-video-marketing-statistics-you-simply-cant-overlook/</a:t>
            </a:r>
            <a:endParaRPr kumimoji="1" lang="ja-JP" altLang="en-US" sz="1200" dirty="0"/>
          </a:p>
        </p:txBody>
      </p:sp>
      <p:pic>
        <p:nvPicPr>
          <p:cNvPr id="9" name="図 8" descr="グラフ&#10;&#10;AI 生成コンテンツは誤りを含む可能性があります。">
            <a:extLst>
              <a:ext uri="{FF2B5EF4-FFF2-40B4-BE49-F238E27FC236}">
                <a16:creationId xmlns:a16="http://schemas.microsoft.com/office/drawing/2014/main" id="{EA2A1602-5F63-8DE6-81E3-5C115044A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18" y="3293011"/>
            <a:ext cx="4345709" cy="2833157"/>
          </a:xfrm>
          <a:prstGeom prst="rect">
            <a:avLst/>
          </a:prstGeom>
        </p:spPr>
      </p:pic>
    </p:spTree>
    <p:extLst>
      <p:ext uri="{BB962C8B-B14F-4D97-AF65-F5344CB8AC3E}">
        <p14:creationId xmlns:p14="http://schemas.microsoft.com/office/powerpoint/2010/main" val="26323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0E8A56C-7B92-E2A1-9708-30506D6EC32B}"/>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75AD7317-7B8A-63D3-1832-86F791F4339A}"/>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0F7C8FB0-95A7-A742-CEF8-0F8476FB77CF}"/>
              </a:ext>
            </a:extLst>
          </p:cNvPr>
          <p:cNvSpPr>
            <a:spLocks noGrp="1"/>
          </p:cNvSpPr>
          <p:nvPr>
            <p:ph type="sldNum" sz="quarter" idx="12"/>
          </p:nvPr>
        </p:nvSpPr>
        <p:spPr/>
        <p:txBody>
          <a:bodyPr/>
          <a:lstStyle/>
          <a:p>
            <a:fld id="{29609BA7-4CA4-44E9-B9CF-CAE4FAA69FA4}" type="slidenum">
              <a:rPr kumimoji="1" lang="ja-JP" altLang="en-US" smtClean="0"/>
              <a:t>4</a:t>
            </a:fld>
            <a:endParaRPr kumimoji="1" lang="ja-JP" altLang="en-US"/>
          </a:p>
        </p:txBody>
      </p:sp>
      <p:sp>
        <p:nvSpPr>
          <p:cNvPr id="5" name="タイトル 4">
            <a:extLst>
              <a:ext uri="{FF2B5EF4-FFF2-40B4-BE49-F238E27FC236}">
                <a16:creationId xmlns:a16="http://schemas.microsoft.com/office/drawing/2014/main" id="{19A20013-204E-7960-A152-3FD753AFCDA7}"/>
              </a:ext>
            </a:extLst>
          </p:cNvPr>
          <p:cNvSpPr>
            <a:spLocks noGrp="1"/>
          </p:cNvSpPr>
          <p:nvPr>
            <p:ph type="title"/>
          </p:nvPr>
        </p:nvSpPr>
        <p:spPr/>
        <p:txBody>
          <a:bodyPr/>
          <a:lstStyle/>
          <a:p>
            <a:r>
              <a:rPr lang="ja-JP" altLang="en-US"/>
              <a:t>既存コーデック</a:t>
            </a:r>
            <a:r>
              <a:rPr kumimoji="1" lang="ja-JP" altLang="en-US"/>
              <a:t>との比較</a:t>
            </a:r>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16758EBE-50B3-90BF-AC17-B9A88C737881}"/>
              </a:ext>
            </a:extLst>
          </p:cNvPr>
          <p:cNvPicPr>
            <a:picLocks noChangeAspect="1"/>
          </p:cNvPicPr>
          <p:nvPr/>
        </p:nvPicPr>
        <p:blipFill rotWithShape="1">
          <a:blip r:embed="rId2">
            <a:extLst>
              <a:ext uri="{28A0092B-C50C-407E-A947-70E740481C1C}">
                <a14:useLocalDpi xmlns:a14="http://schemas.microsoft.com/office/drawing/2010/main" val="0"/>
              </a:ext>
            </a:extLst>
          </a:blip>
          <a:srcRect l="54846" b="55646"/>
          <a:stretch>
            <a:fillRect/>
          </a:stretch>
        </p:blipFill>
        <p:spPr>
          <a:xfrm>
            <a:off x="4165600" y="1676374"/>
            <a:ext cx="3976385" cy="3022557"/>
          </a:xfrm>
          <a:prstGeom prst="rect">
            <a:avLst/>
          </a:prstGeom>
        </p:spPr>
      </p:pic>
      <p:pic>
        <p:nvPicPr>
          <p:cNvPr id="9" name="図 8" descr="グラフィカル ユーザー インターフェイス, Web サイト&#10;&#10;自動的に生成された説明">
            <a:extLst>
              <a:ext uri="{FF2B5EF4-FFF2-40B4-BE49-F238E27FC236}">
                <a16:creationId xmlns:a16="http://schemas.microsoft.com/office/drawing/2014/main" id="{C746C3FA-7621-A863-BDEA-576F2209328E}"/>
              </a:ext>
            </a:extLst>
          </p:cNvPr>
          <p:cNvPicPr>
            <a:picLocks noChangeAspect="1"/>
          </p:cNvPicPr>
          <p:nvPr/>
        </p:nvPicPr>
        <p:blipFill rotWithShape="1">
          <a:blip r:embed="rId2">
            <a:extLst>
              <a:ext uri="{28A0092B-C50C-407E-A947-70E740481C1C}">
                <a14:useLocalDpi xmlns:a14="http://schemas.microsoft.com/office/drawing/2010/main" val="0"/>
              </a:ext>
            </a:extLst>
          </a:blip>
          <a:srcRect l="-327" t="-1330" r="-835" b="50292"/>
          <a:stretch>
            <a:fillRect/>
          </a:stretch>
        </p:blipFill>
        <p:spPr>
          <a:xfrm>
            <a:off x="1443210" y="1142989"/>
            <a:ext cx="8768110" cy="3423235"/>
          </a:xfrm>
          <a:prstGeom prst="rect">
            <a:avLst/>
          </a:prstGeom>
        </p:spPr>
      </p:pic>
      <p:pic>
        <p:nvPicPr>
          <p:cNvPr id="10" name="図 9" descr="グラフィカル ユーザー インターフェイス, Web サイト&#10;&#10;自動的に生成された説明">
            <a:extLst>
              <a:ext uri="{FF2B5EF4-FFF2-40B4-BE49-F238E27FC236}">
                <a16:creationId xmlns:a16="http://schemas.microsoft.com/office/drawing/2014/main" id="{C4920475-5D58-0055-DFFC-66CEB73BE544}"/>
              </a:ext>
            </a:extLst>
          </p:cNvPr>
          <p:cNvPicPr>
            <a:picLocks noChangeAspect="1"/>
          </p:cNvPicPr>
          <p:nvPr/>
        </p:nvPicPr>
        <p:blipFill rotWithShape="1">
          <a:blip r:embed="rId2">
            <a:extLst>
              <a:ext uri="{28A0092B-C50C-407E-A947-70E740481C1C}">
                <a14:useLocalDpi xmlns:a14="http://schemas.microsoft.com/office/drawing/2010/main" val="0"/>
              </a:ext>
            </a:extLst>
          </a:blip>
          <a:srcRect l="-17541" t="57570" r="-270" b="-1151"/>
          <a:stretch>
            <a:fillRect/>
          </a:stretch>
        </p:blipFill>
        <p:spPr>
          <a:xfrm>
            <a:off x="0" y="3999720"/>
            <a:ext cx="10211320" cy="2923142"/>
          </a:xfrm>
          <a:prstGeom prst="rect">
            <a:avLst/>
          </a:prstGeom>
        </p:spPr>
      </p:pic>
    </p:spTree>
    <p:extLst>
      <p:ext uri="{BB962C8B-B14F-4D97-AF65-F5344CB8AC3E}">
        <p14:creationId xmlns:p14="http://schemas.microsoft.com/office/powerpoint/2010/main" val="362492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82949EF-D82B-74B5-F6C4-57DEF14756AC}"/>
              </a:ext>
            </a:extLst>
          </p:cNvPr>
          <p:cNvSpPr>
            <a:spLocks noGrp="1"/>
          </p:cNvSpPr>
          <p:nvPr>
            <p:ph type="dt" sz="half" idx="10"/>
          </p:nvPr>
        </p:nvSpPr>
        <p:spPr/>
        <p:txBody>
          <a:bodyPr/>
          <a:lstStyle/>
          <a:p>
            <a:r>
              <a:rPr kumimoji="1" lang="en-US" altLang="ja-JP" dirty="0"/>
              <a:t>2025/5/14</a:t>
            </a:r>
            <a:endParaRPr kumimoji="1" lang="ja-JP" altLang="en-US"/>
          </a:p>
        </p:txBody>
      </p:sp>
      <p:sp>
        <p:nvSpPr>
          <p:cNvPr id="3" name="フッター プレースホルダー 2">
            <a:extLst>
              <a:ext uri="{FF2B5EF4-FFF2-40B4-BE49-F238E27FC236}">
                <a16:creationId xmlns:a16="http://schemas.microsoft.com/office/drawing/2014/main" id="{BAE9FDA3-6E0F-DED1-61C1-1481FFBCDE32}"/>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A52FDDCC-19AD-A723-034B-821156285E3B}"/>
              </a:ext>
            </a:extLst>
          </p:cNvPr>
          <p:cNvSpPr>
            <a:spLocks noGrp="1"/>
          </p:cNvSpPr>
          <p:nvPr>
            <p:ph type="sldNum" sz="quarter" idx="12"/>
          </p:nvPr>
        </p:nvSpPr>
        <p:spPr/>
        <p:txBody>
          <a:bodyPr/>
          <a:lstStyle/>
          <a:p>
            <a:fld id="{29609BA7-4CA4-44E9-B9CF-CAE4FAA69FA4}" type="slidenum">
              <a:rPr kumimoji="1" lang="ja-JP" altLang="en-US" smtClean="0"/>
              <a:t>5</a:t>
            </a:fld>
            <a:endParaRPr kumimoji="1" lang="ja-JP" altLang="en-US"/>
          </a:p>
        </p:txBody>
      </p:sp>
      <p:sp>
        <p:nvSpPr>
          <p:cNvPr id="5" name="タイトル 4">
            <a:extLst>
              <a:ext uri="{FF2B5EF4-FFF2-40B4-BE49-F238E27FC236}">
                <a16:creationId xmlns:a16="http://schemas.microsoft.com/office/drawing/2014/main" id="{A7065899-9932-7567-AABE-54D57BBE7FA5}"/>
              </a:ext>
            </a:extLst>
          </p:cNvPr>
          <p:cNvSpPr>
            <a:spLocks noGrp="1"/>
          </p:cNvSpPr>
          <p:nvPr>
            <p:ph type="title"/>
          </p:nvPr>
        </p:nvSpPr>
        <p:spPr/>
        <p:txBody>
          <a:bodyPr/>
          <a:lstStyle/>
          <a:p>
            <a:r>
              <a:rPr lang="ja-JP" altLang="en-US"/>
              <a:t>学習型の画像圧縮とは？</a:t>
            </a:r>
            <a:endParaRPr kumimoji="1" lang="ja-JP" altLang="en-US"/>
          </a:p>
        </p:txBody>
      </p:sp>
      <p:sp>
        <p:nvSpPr>
          <p:cNvPr id="6" name="コンテンツ プレースホルダー 5">
            <a:extLst>
              <a:ext uri="{FF2B5EF4-FFF2-40B4-BE49-F238E27FC236}">
                <a16:creationId xmlns:a16="http://schemas.microsoft.com/office/drawing/2014/main" id="{DB1C699E-F765-20D4-82BC-9F84E70E61A8}"/>
              </a:ext>
            </a:extLst>
          </p:cNvPr>
          <p:cNvSpPr>
            <a:spLocks noGrp="1"/>
          </p:cNvSpPr>
          <p:nvPr>
            <p:ph idx="1"/>
          </p:nvPr>
        </p:nvSpPr>
        <p:spPr>
          <a:xfrm>
            <a:off x="647741" y="1218537"/>
            <a:ext cx="10972800" cy="889011"/>
          </a:xfrm>
        </p:spPr>
        <p:txBody>
          <a:bodyPr/>
          <a:lstStyle/>
          <a:p>
            <a:r>
              <a:rPr kumimoji="1" lang="en-US" altLang="ja-JP" dirty="0"/>
              <a:t>JPEG</a:t>
            </a:r>
            <a:endParaRPr kumimoji="1" lang="ja-JP" altLang="en-US"/>
          </a:p>
        </p:txBody>
      </p:sp>
      <p:sp>
        <p:nvSpPr>
          <p:cNvPr id="7" name="コンテンツ プレースホルダー 5">
            <a:extLst>
              <a:ext uri="{FF2B5EF4-FFF2-40B4-BE49-F238E27FC236}">
                <a16:creationId xmlns:a16="http://schemas.microsoft.com/office/drawing/2014/main" id="{BB8182EC-009D-064C-26E9-0EF6321BDF0B}"/>
              </a:ext>
            </a:extLst>
          </p:cNvPr>
          <p:cNvSpPr txBox="1">
            <a:spLocks/>
          </p:cNvSpPr>
          <p:nvPr/>
        </p:nvSpPr>
        <p:spPr bwMode="auto">
          <a:xfrm>
            <a:off x="647741" y="3598323"/>
            <a:ext cx="10972800" cy="8890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1" fontAlgn="base" hangingPunct="1">
              <a:spcBef>
                <a:spcPts val="600"/>
              </a:spcBef>
              <a:spcAft>
                <a:spcPct val="0"/>
              </a:spcAft>
              <a:buClr>
                <a:srgbClr val="7D2D2D"/>
              </a:buClr>
              <a:buSzPct val="78000"/>
              <a:buFont typeface="Wingdings" pitchFamily="2" charset="2"/>
              <a:buChar char="u"/>
              <a:defRPr kumimoji="1" sz="2800" b="0" kern="1200">
                <a:solidFill>
                  <a:schemeClr val="tx1"/>
                </a:solidFill>
                <a:latin typeface="+mn-lt"/>
                <a:ea typeface="+mn-ea"/>
                <a:cs typeface="Arial" pitchFamily="34" charset="0"/>
              </a:defRPr>
            </a:lvl1pPr>
            <a:lvl2pPr marL="539987" indent="-285744" algn="l" rtl="0" eaLnBrk="1" fontAlgn="base" hangingPunct="1">
              <a:spcBef>
                <a:spcPts val="600"/>
              </a:spcBef>
              <a:spcAft>
                <a:spcPct val="0"/>
              </a:spcAft>
              <a:buClr>
                <a:srgbClr val="640000"/>
              </a:buClr>
              <a:buSzPct val="100000"/>
              <a:buFont typeface="Wingdings" pitchFamily="2" charset="2"/>
              <a:buChar char="v"/>
              <a:defRPr kumimoji="1" sz="2800" kern="1200">
                <a:solidFill>
                  <a:schemeClr val="tx1"/>
                </a:solidFill>
                <a:latin typeface="+mn-lt"/>
                <a:ea typeface="+mn-ea"/>
                <a:cs typeface="Arial" pitchFamily="34" charset="0"/>
              </a:defRPr>
            </a:lvl2pPr>
            <a:lvl3pPr marL="1079973" indent="-228594" algn="l" rtl="0" eaLnBrk="1" fontAlgn="base" hangingPunct="1">
              <a:spcBef>
                <a:spcPts val="600"/>
              </a:spcBef>
              <a:spcAft>
                <a:spcPct val="0"/>
              </a:spcAft>
              <a:buClr>
                <a:srgbClr val="640000"/>
              </a:buClr>
              <a:buSzPct val="85000"/>
              <a:buFont typeface="Wingdings" pitchFamily="2" charset="2"/>
              <a:buChar char="l"/>
              <a:defRPr kumimoji="1" sz="2800" kern="1200">
                <a:solidFill>
                  <a:schemeClr val="tx1"/>
                </a:solidFill>
                <a:latin typeface="+mn-lt"/>
                <a:ea typeface="+mn-ea"/>
                <a:cs typeface="Arial" pitchFamily="34" charset="0"/>
              </a:defRPr>
            </a:lvl3pPr>
            <a:lvl4pPr marL="1600160" indent="-228594" algn="l" rtl="0" eaLnBrk="1" fontAlgn="base" hangingPunct="1">
              <a:spcBef>
                <a:spcPts val="600"/>
              </a:spcBef>
              <a:spcAft>
                <a:spcPct val="0"/>
              </a:spcAft>
              <a:buFont typeface="Arial" pitchFamily="34" charset="0"/>
              <a:buChar char="–"/>
              <a:defRPr kumimoji="1" sz="2800" kern="1200">
                <a:solidFill>
                  <a:schemeClr val="tx1"/>
                </a:solidFill>
                <a:latin typeface="+mn-lt"/>
                <a:ea typeface="+mn-ea"/>
                <a:cs typeface="Arial" pitchFamily="34" charset="0"/>
              </a:defRPr>
            </a:lvl4pPr>
            <a:lvl5pPr marL="2057349" indent="-228594" algn="l" rtl="0" eaLnBrk="1" fontAlgn="base" hangingPunct="1">
              <a:spcBef>
                <a:spcPts val="600"/>
              </a:spcBef>
              <a:spcAft>
                <a:spcPct val="0"/>
              </a:spcAft>
              <a:buFont typeface="Arial" pitchFamily="34" charset="0"/>
              <a:buChar char="»"/>
              <a:defRPr kumimoji="1" sz="2800" kern="1200">
                <a:solidFill>
                  <a:schemeClr val="tx1"/>
                </a:solidFill>
                <a:latin typeface="+mn-lt"/>
                <a:ea typeface="+mn-ea"/>
                <a:cs typeface="Arial" pitchFamily="34" charset="0"/>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a:t>学習型画像圧縮</a:t>
            </a:r>
          </a:p>
        </p:txBody>
      </p:sp>
      <p:sp>
        <p:nvSpPr>
          <p:cNvPr id="8" name="正方形/長方形 7">
            <a:extLst>
              <a:ext uri="{FF2B5EF4-FFF2-40B4-BE49-F238E27FC236}">
                <a16:creationId xmlns:a16="http://schemas.microsoft.com/office/drawing/2014/main" id="{790F3FA5-8A8A-9ABF-4171-D6F67568CBD7}"/>
              </a:ext>
            </a:extLst>
          </p:cNvPr>
          <p:cNvSpPr/>
          <p:nvPr/>
        </p:nvSpPr>
        <p:spPr>
          <a:xfrm>
            <a:off x="1645239" y="1821978"/>
            <a:ext cx="925689" cy="10385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42D141D-EF9B-A83B-C518-6553A014F8A8}"/>
              </a:ext>
            </a:extLst>
          </p:cNvPr>
          <p:cNvSpPr/>
          <p:nvPr/>
        </p:nvSpPr>
        <p:spPr>
          <a:xfrm>
            <a:off x="1797639" y="1974378"/>
            <a:ext cx="925689" cy="103857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181058B-AC20-FF29-F5DC-4FB5D75BDA7C}"/>
              </a:ext>
            </a:extLst>
          </p:cNvPr>
          <p:cNvSpPr/>
          <p:nvPr/>
        </p:nvSpPr>
        <p:spPr>
          <a:xfrm>
            <a:off x="1950039" y="2126778"/>
            <a:ext cx="925689" cy="1038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E40EC63-46F4-E146-AE5F-407CC3951681}"/>
              </a:ext>
            </a:extLst>
          </p:cNvPr>
          <p:cNvSpPr txBox="1"/>
          <p:nvPr/>
        </p:nvSpPr>
        <p:spPr>
          <a:xfrm>
            <a:off x="1805039" y="3215441"/>
            <a:ext cx="1093056" cy="369332"/>
          </a:xfrm>
          <a:prstGeom prst="rect">
            <a:avLst/>
          </a:prstGeom>
          <a:noFill/>
        </p:spPr>
        <p:txBody>
          <a:bodyPr wrap="none" rtlCol="0">
            <a:spAutoFit/>
          </a:bodyPr>
          <a:lstStyle/>
          <a:p>
            <a:r>
              <a:rPr kumimoji="1" lang="en-US" altLang="ja-JP" dirty="0"/>
              <a:t>RGB</a:t>
            </a:r>
            <a:r>
              <a:rPr kumimoji="1" lang="ja-JP" altLang="en-US"/>
              <a:t>画像</a:t>
            </a:r>
            <a:r>
              <a:rPr kumimoji="1" lang="en-US" altLang="ja-JP" dirty="0"/>
              <a:t> </a:t>
            </a:r>
            <a:endParaRPr kumimoji="1" lang="ja-JP" altLang="en-US"/>
          </a:p>
        </p:txBody>
      </p:sp>
      <p:cxnSp>
        <p:nvCxnSpPr>
          <p:cNvPr id="13" name="直線矢印コネクタ 12">
            <a:extLst>
              <a:ext uri="{FF2B5EF4-FFF2-40B4-BE49-F238E27FC236}">
                <a16:creationId xmlns:a16="http://schemas.microsoft.com/office/drawing/2014/main" id="{E6FBFBEE-5825-A51F-B5A1-43909CB6C956}"/>
              </a:ext>
            </a:extLst>
          </p:cNvPr>
          <p:cNvCxnSpPr>
            <a:cxnSpLocks/>
          </p:cNvCxnSpPr>
          <p:nvPr/>
        </p:nvCxnSpPr>
        <p:spPr>
          <a:xfrm>
            <a:off x="2954750" y="2493666"/>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4" name="台形 13">
            <a:extLst>
              <a:ext uri="{FF2B5EF4-FFF2-40B4-BE49-F238E27FC236}">
                <a16:creationId xmlns:a16="http://schemas.microsoft.com/office/drawing/2014/main" id="{EE3CEC53-72B2-315C-562B-29E08B9F2AB6}"/>
              </a:ext>
            </a:extLst>
          </p:cNvPr>
          <p:cNvSpPr/>
          <p:nvPr/>
        </p:nvSpPr>
        <p:spPr>
          <a:xfrm rot="5400000">
            <a:off x="2983225" y="2271821"/>
            <a:ext cx="1387011" cy="519289"/>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色変換</a:t>
            </a:r>
          </a:p>
        </p:txBody>
      </p:sp>
      <p:sp>
        <p:nvSpPr>
          <p:cNvPr id="15" name="台形 14">
            <a:extLst>
              <a:ext uri="{FF2B5EF4-FFF2-40B4-BE49-F238E27FC236}">
                <a16:creationId xmlns:a16="http://schemas.microsoft.com/office/drawing/2014/main" id="{93A061D1-934F-FC78-2405-6C8739E64D6A}"/>
              </a:ext>
            </a:extLst>
          </p:cNvPr>
          <p:cNvSpPr/>
          <p:nvPr/>
        </p:nvSpPr>
        <p:spPr>
          <a:xfrm rot="5400000">
            <a:off x="3963891" y="2234021"/>
            <a:ext cx="1571583" cy="519289"/>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700">
                <a:solidFill>
                  <a:sysClr val="windowText" lastClr="000000"/>
                </a:solidFill>
              </a:rPr>
              <a:t>サンプリング</a:t>
            </a:r>
            <a:endParaRPr kumimoji="1" lang="ja-JP" altLang="en-US" sz="1700">
              <a:solidFill>
                <a:sysClr val="windowText" lastClr="000000"/>
              </a:solidFill>
            </a:endParaRPr>
          </a:p>
        </p:txBody>
      </p:sp>
      <p:cxnSp>
        <p:nvCxnSpPr>
          <p:cNvPr id="17" name="直線矢印コネクタ 16">
            <a:extLst>
              <a:ext uri="{FF2B5EF4-FFF2-40B4-BE49-F238E27FC236}">
                <a16:creationId xmlns:a16="http://schemas.microsoft.com/office/drawing/2014/main" id="{EA8359D4-33AC-1EB6-BEA9-3133F0BE3987}"/>
              </a:ext>
            </a:extLst>
          </p:cNvPr>
          <p:cNvCxnSpPr>
            <a:cxnSpLocks/>
          </p:cNvCxnSpPr>
          <p:nvPr/>
        </p:nvCxnSpPr>
        <p:spPr>
          <a:xfrm>
            <a:off x="4021550" y="2496710"/>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a:extLst>
              <a:ext uri="{FF2B5EF4-FFF2-40B4-BE49-F238E27FC236}">
                <a16:creationId xmlns:a16="http://schemas.microsoft.com/office/drawing/2014/main" id="{53B50EE2-C5A9-E5B3-7A64-D42EC2CF7CD3}"/>
              </a:ext>
            </a:extLst>
          </p:cNvPr>
          <p:cNvCxnSpPr>
            <a:cxnSpLocks/>
          </p:cNvCxnSpPr>
          <p:nvPr/>
        </p:nvCxnSpPr>
        <p:spPr>
          <a:xfrm>
            <a:off x="5056703" y="2506707"/>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9" name="台形 18">
            <a:extLst>
              <a:ext uri="{FF2B5EF4-FFF2-40B4-BE49-F238E27FC236}">
                <a16:creationId xmlns:a16="http://schemas.microsoft.com/office/drawing/2014/main" id="{81F7FA18-7A63-3569-A861-91CAAFB88D60}"/>
              </a:ext>
            </a:extLst>
          </p:cNvPr>
          <p:cNvSpPr/>
          <p:nvPr/>
        </p:nvSpPr>
        <p:spPr>
          <a:xfrm rot="5400000">
            <a:off x="5041969" y="2207754"/>
            <a:ext cx="1571583" cy="597909"/>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a:solidFill>
                  <a:sysClr val="windowText" lastClr="000000"/>
                </a:solidFill>
              </a:rPr>
              <a:t>離散コサイン変換</a:t>
            </a:r>
          </a:p>
        </p:txBody>
      </p:sp>
      <p:sp>
        <p:nvSpPr>
          <p:cNvPr id="20" name="台形 19">
            <a:extLst>
              <a:ext uri="{FF2B5EF4-FFF2-40B4-BE49-F238E27FC236}">
                <a16:creationId xmlns:a16="http://schemas.microsoft.com/office/drawing/2014/main" id="{4D3ED4A7-4F37-995E-AE37-EA44A813A345}"/>
              </a:ext>
            </a:extLst>
          </p:cNvPr>
          <p:cNvSpPr/>
          <p:nvPr/>
        </p:nvSpPr>
        <p:spPr>
          <a:xfrm rot="5400000">
            <a:off x="6076577" y="2325618"/>
            <a:ext cx="1571583" cy="384202"/>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700">
                <a:solidFill>
                  <a:sysClr val="windowText" lastClr="000000"/>
                </a:solidFill>
              </a:rPr>
              <a:t>量子化</a:t>
            </a:r>
            <a:endParaRPr kumimoji="1" lang="ja-JP" altLang="en-US" sz="1700">
              <a:solidFill>
                <a:sysClr val="windowText" lastClr="000000"/>
              </a:solidFill>
            </a:endParaRPr>
          </a:p>
        </p:txBody>
      </p:sp>
      <p:cxnSp>
        <p:nvCxnSpPr>
          <p:cNvPr id="21" name="直線矢印コネクタ 20">
            <a:extLst>
              <a:ext uri="{FF2B5EF4-FFF2-40B4-BE49-F238E27FC236}">
                <a16:creationId xmlns:a16="http://schemas.microsoft.com/office/drawing/2014/main" id="{2D0D4BFA-3A57-C56C-38C7-2E3BC87BC97B}"/>
              </a:ext>
            </a:extLst>
          </p:cNvPr>
          <p:cNvCxnSpPr>
            <a:cxnSpLocks/>
          </p:cNvCxnSpPr>
          <p:nvPr/>
        </p:nvCxnSpPr>
        <p:spPr>
          <a:xfrm>
            <a:off x="6217067" y="2506707"/>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2" name="台形 21">
            <a:extLst>
              <a:ext uri="{FF2B5EF4-FFF2-40B4-BE49-F238E27FC236}">
                <a16:creationId xmlns:a16="http://schemas.microsoft.com/office/drawing/2014/main" id="{EB4E9565-A439-18DE-A81F-E63E125065DC}"/>
              </a:ext>
            </a:extLst>
          </p:cNvPr>
          <p:cNvSpPr/>
          <p:nvPr/>
        </p:nvSpPr>
        <p:spPr>
          <a:xfrm rot="5400000">
            <a:off x="7179907" y="2207754"/>
            <a:ext cx="1571583" cy="597908"/>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700">
                <a:solidFill>
                  <a:sysClr val="windowText" lastClr="000000"/>
                </a:solidFill>
              </a:rPr>
              <a:t>エントロピー符号化</a:t>
            </a:r>
            <a:endParaRPr kumimoji="1" lang="ja-JP" altLang="en-US" sz="1700">
              <a:solidFill>
                <a:sysClr val="windowText" lastClr="000000"/>
              </a:solidFill>
            </a:endParaRPr>
          </a:p>
        </p:txBody>
      </p:sp>
      <p:cxnSp>
        <p:nvCxnSpPr>
          <p:cNvPr id="23" name="直線矢印コネクタ 22">
            <a:extLst>
              <a:ext uri="{FF2B5EF4-FFF2-40B4-BE49-F238E27FC236}">
                <a16:creationId xmlns:a16="http://schemas.microsoft.com/office/drawing/2014/main" id="{EDD8AA76-BC44-2D7F-9099-4AFEB73E4B18}"/>
              </a:ext>
            </a:extLst>
          </p:cNvPr>
          <p:cNvCxnSpPr>
            <a:cxnSpLocks/>
          </p:cNvCxnSpPr>
          <p:nvPr/>
        </p:nvCxnSpPr>
        <p:spPr>
          <a:xfrm>
            <a:off x="7150772" y="2526827"/>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EF91D63B-2EF3-2A18-FDCB-E5C5ABD6E931}"/>
              </a:ext>
            </a:extLst>
          </p:cNvPr>
          <p:cNvCxnSpPr>
            <a:cxnSpLocks/>
          </p:cNvCxnSpPr>
          <p:nvPr/>
        </p:nvCxnSpPr>
        <p:spPr>
          <a:xfrm>
            <a:off x="8464093" y="2493665"/>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9" name="テキスト ボックス 28">
            <a:extLst>
              <a:ext uri="{FF2B5EF4-FFF2-40B4-BE49-F238E27FC236}">
                <a16:creationId xmlns:a16="http://schemas.microsoft.com/office/drawing/2014/main" id="{640AA953-E3B9-75E5-C7AC-458572F6880A}"/>
              </a:ext>
            </a:extLst>
          </p:cNvPr>
          <p:cNvSpPr txBox="1"/>
          <p:nvPr/>
        </p:nvSpPr>
        <p:spPr>
          <a:xfrm>
            <a:off x="8901629" y="2045108"/>
            <a:ext cx="1059906" cy="1200329"/>
          </a:xfrm>
          <a:prstGeom prst="rect">
            <a:avLst/>
          </a:prstGeom>
          <a:noFill/>
        </p:spPr>
        <p:txBody>
          <a:bodyPr wrap="none" rtlCol="0">
            <a:spAutoFit/>
          </a:bodyPr>
          <a:lstStyle/>
          <a:p>
            <a:r>
              <a:rPr kumimoji="1" lang="en-US" altLang="ja-JP" dirty="0"/>
              <a:t>011101...</a:t>
            </a:r>
          </a:p>
          <a:p>
            <a:r>
              <a:rPr lang="en-US" altLang="ja-JP" dirty="0"/>
              <a:t>110000...</a:t>
            </a:r>
            <a:endParaRPr lang="ja-JP" altLang="en-US"/>
          </a:p>
          <a:p>
            <a:r>
              <a:rPr lang="en-US" altLang="ja-JP" dirty="0"/>
              <a:t>010101...</a:t>
            </a:r>
            <a:endParaRPr lang="ja-JP" altLang="en-US"/>
          </a:p>
          <a:p>
            <a:endParaRPr kumimoji="1" lang="ja-JP" altLang="en-US"/>
          </a:p>
        </p:txBody>
      </p:sp>
      <p:sp>
        <p:nvSpPr>
          <p:cNvPr id="30" name="テキスト ボックス 29">
            <a:extLst>
              <a:ext uri="{FF2B5EF4-FFF2-40B4-BE49-F238E27FC236}">
                <a16:creationId xmlns:a16="http://schemas.microsoft.com/office/drawing/2014/main" id="{BF46ABBE-71E1-0C6E-80A4-7DE06ED97163}"/>
              </a:ext>
            </a:extLst>
          </p:cNvPr>
          <p:cNvSpPr txBox="1"/>
          <p:nvPr/>
        </p:nvSpPr>
        <p:spPr>
          <a:xfrm>
            <a:off x="8911614" y="2950246"/>
            <a:ext cx="933269" cy="369332"/>
          </a:xfrm>
          <a:prstGeom prst="rect">
            <a:avLst/>
          </a:prstGeom>
          <a:noFill/>
        </p:spPr>
        <p:txBody>
          <a:bodyPr wrap="none" rtlCol="0">
            <a:spAutoFit/>
          </a:bodyPr>
          <a:lstStyle/>
          <a:p>
            <a:r>
              <a:rPr kumimoji="1" lang="ja-JP" altLang="en-US"/>
              <a:t>ビット列</a:t>
            </a:r>
          </a:p>
        </p:txBody>
      </p:sp>
      <p:sp>
        <p:nvSpPr>
          <p:cNvPr id="31" name="正方形/長方形 30">
            <a:extLst>
              <a:ext uri="{FF2B5EF4-FFF2-40B4-BE49-F238E27FC236}">
                <a16:creationId xmlns:a16="http://schemas.microsoft.com/office/drawing/2014/main" id="{8813E4F9-BC2D-D1AF-88EC-092A0B125B5C}"/>
              </a:ext>
            </a:extLst>
          </p:cNvPr>
          <p:cNvSpPr/>
          <p:nvPr/>
        </p:nvSpPr>
        <p:spPr>
          <a:xfrm>
            <a:off x="1591906" y="4450682"/>
            <a:ext cx="925689" cy="10385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08E0D13-15B5-1928-82A3-6C87FC98FFFD}"/>
              </a:ext>
            </a:extLst>
          </p:cNvPr>
          <p:cNvSpPr/>
          <p:nvPr/>
        </p:nvSpPr>
        <p:spPr>
          <a:xfrm>
            <a:off x="1744306" y="4603082"/>
            <a:ext cx="925689" cy="103857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3F3D81AA-5CC6-E7DE-AB18-5F988925CDE0}"/>
              </a:ext>
            </a:extLst>
          </p:cNvPr>
          <p:cNvSpPr/>
          <p:nvPr/>
        </p:nvSpPr>
        <p:spPr>
          <a:xfrm>
            <a:off x="1896706" y="4755482"/>
            <a:ext cx="925689" cy="1038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8FB8A79-6776-64D2-0DBB-5128CE7258FA}"/>
              </a:ext>
            </a:extLst>
          </p:cNvPr>
          <p:cNvSpPr txBox="1"/>
          <p:nvPr/>
        </p:nvSpPr>
        <p:spPr>
          <a:xfrm>
            <a:off x="1744306" y="5794059"/>
            <a:ext cx="1093056" cy="369332"/>
          </a:xfrm>
          <a:prstGeom prst="rect">
            <a:avLst/>
          </a:prstGeom>
          <a:noFill/>
        </p:spPr>
        <p:txBody>
          <a:bodyPr wrap="none" rtlCol="0">
            <a:spAutoFit/>
          </a:bodyPr>
          <a:lstStyle/>
          <a:p>
            <a:r>
              <a:rPr kumimoji="1" lang="en-US" altLang="ja-JP" dirty="0"/>
              <a:t>RGB</a:t>
            </a:r>
            <a:r>
              <a:rPr kumimoji="1" lang="ja-JP" altLang="en-US"/>
              <a:t>画像</a:t>
            </a:r>
            <a:r>
              <a:rPr kumimoji="1" lang="en-US" altLang="ja-JP" dirty="0"/>
              <a:t> </a:t>
            </a:r>
            <a:endParaRPr kumimoji="1" lang="ja-JP" altLang="en-US"/>
          </a:p>
        </p:txBody>
      </p:sp>
      <p:cxnSp>
        <p:nvCxnSpPr>
          <p:cNvPr id="35" name="直線矢印コネクタ 34">
            <a:extLst>
              <a:ext uri="{FF2B5EF4-FFF2-40B4-BE49-F238E27FC236}">
                <a16:creationId xmlns:a16="http://schemas.microsoft.com/office/drawing/2014/main" id="{1996749C-9305-F58A-22DB-EA876B8D96E1}"/>
              </a:ext>
            </a:extLst>
          </p:cNvPr>
          <p:cNvCxnSpPr>
            <a:cxnSpLocks/>
          </p:cNvCxnSpPr>
          <p:nvPr/>
        </p:nvCxnSpPr>
        <p:spPr>
          <a:xfrm>
            <a:off x="2901417" y="5122370"/>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1" name="台形 40">
            <a:extLst>
              <a:ext uri="{FF2B5EF4-FFF2-40B4-BE49-F238E27FC236}">
                <a16:creationId xmlns:a16="http://schemas.microsoft.com/office/drawing/2014/main" id="{DB82F437-2031-57D1-E477-ED183F9B113C}"/>
              </a:ext>
            </a:extLst>
          </p:cNvPr>
          <p:cNvSpPr/>
          <p:nvPr/>
        </p:nvSpPr>
        <p:spPr>
          <a:xfrm rot="5400000">
            <a:off x="6098061" y="4879505"/>
            <a:ext cx="1571583" cy="533837"/>
          </a:xfrm>
          <a:prstGeom prst="trapezoi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700">
                <a:solidFill>
                  <a:sysClr val="windowText" lastClr="000000"/>
                </a:solidFill>
              </a:rPr>
              <a:t>微分可能</a:t>
            </a:r>
            <a:endParaRPr lang="en-US" altLang="ja-JP" sz="1700" dirty="0">
              <a:solidFill>
                <a:sysClr val="windowText" lastClr="000000"/>
              </a:solidFill>
            </a:endParaRPr>
          </a:p>
          <a:p>
            <a:pPr algn="ctr"/>
            <a:r>
              <a:rPr lang="ja-JP" altLang="en-US" sz="1700">
                <a:solidFill>
                  <a:sysClr val="windowText" lastClr="000000"/>
                </a:solidFill>
              </a:rPr>
              <a:t>量子化</a:t>
            </a:r>
            <a:endParaRPr kumimoji="1" lang="ja-JP" altLang="en-US" sz="1700">
              <a:solidFill>
                <a:sysClr val="windowText" lastClr="000000"/>
              </a:solidFill>
            </a:endParaRPr>
          </a:p>
        </p:txBody>
      </p:sp>
      <p:cxnSp>
        <p:nvCxnSpPr>
          <p:cNvPr id="42" name="直線矢印コネクタ 41">
            <a:extLst>
              <a:ext uri="{FF2B5EF4-FFF2-40B4-BE49-F238E27FC236}">
                <a16:creationId xmlns:a16="http://schemas.microsoft.com/office/drawing/2014/main" id="{097F3955-6C45-D995-69BF-CF6DF0B5C75B}"/>
              </a:ext>
            </a:extLst>
          </p:cNvPr>
          <p:cNvCxnSpPr>
            <a:cxnSpLocks/>
          </p:cNvCxnSpPr>
          <p:nvPr/>
        </p:nvCxnSpPr>
        <p:spPr>
          <a:xfrm>
            <a:off x="6163734" y="5135411"/>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台形 42">
            <a:extLst>
              <a:ext uri="{FF2B5EF4-FFF2-40B4-BE49-F238E27FC236}">
                <a16:creationId xmlns:a16="http://schemas.microsoft.com/office/drawing/2014/main" id="{E287479E-D616-E78C-A593-D1307FBE2AC6}"/>
              </a:ext>
            </a:extLst>
          </p:cNvPr>
          <p:cNvSpPr/>
          <p:nvPr/>
        </p:nvSpPr>
        <p:spPr>
          <a:xfrm rot="5400000">
            <a:off x="7176147" y="4847469"/>
            <a:ext cx="1571583" cy="597908"/>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700">
                <a:solidFill>
                  <a:sysClr val="windowText" lastClr="000000"/>
                </a:solidFill>
              </a:rPr>
              <a:t>エントロピー符号化</a:t>
            </a:r>
            <a:endParaRPr kumimoji="1" lang="ja-JP" altLang="en-US" sz="1700">
              <a:solidFill>
                <a:sysClr val="windowText" lastClr="000000"/>
              </a:solidFill>
            </a:endParaRPr>
          </a:p>
        </p:txBody>
      </p:sp>
      <p:cxnSp>
        <p:nvCxnSpPr>
          <p:cNvPr id="44" name="直線矢印コネクタ 43">
            <a:extLst>
              <a:ext uri="{FF2B5EF4-FFF2-40B4-BE49-F238E27FC236}">
                <a16:creationId xmlns:a16="http://schemas.microsoft.com/office/drawing/2014/main" id="{B4F985E3-2EFD-7577-C19F-FB5462C078FF}"/>
              </a:ext>
            </a:extLst>
          </p:cNvPr>
          <p:cNvCxnSpPr>
            <a:cxnSpLocks/>
          </p:cNvCxnSpPr>
          <p:nvPr/>
        </p:nvCxnSpPr>
        <p:spPr>
          <a:xfrm>
            <a:off x="7229208" y="5135411"/>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52936838-A3DB-F8F8-40CF-52307DA2131E}"/>
              </a:ext>
            </a:extLst>
          </p:cNvPr>
          <p:cNvCxnSpPr>
            <a:cxnSpLocks/>
          </p:cNvCxnSpPr>
          <p:nvPr/>
        </p:nvCxnSpPr>
        <p:spPr>
          <a:xfrm>
            <a:off x="8395832" y="5122370"/>
            <a:ext cx="38420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58DA012B-7FF4-CB05-F6AF-EF537E4C9966}"/>
              </a:ext>
            </a:extLst>
          </p:cNvPr>
          <p:cNvSpPr txBox="1"/>
          <p:nvPr/>
        </p:nvSpPr>
        <p:spPr>
          <a:xfrm>
            <a:off x="8848296" y="4673812"/>
            <a:ext cx="1059906" cy="1200329"/>
          </a:xfrm>
          <a:prstGeom prst="rect">
            <a:avLst/>
          </a:prstGeom>
          <a:noFill/>
        </p:spPr>
        <p:txBody>
          <a:bodyPr wrap="none" rtlCol="0">
            <a:spAutoFit/>
          </a:bodyPr>
          <a:lstStyle/>
          <a:p>
            <a:r>
              <a:rPr kumimoji="1" lang="en-US" altLang="ja-JP" dirty="0"/>
              <a:t>011101...</a:t>
            </a:r>
          </a:p>
          <a:p>
            <a:r>
              <a:rPr lang="en-US" altLang="ja-JP" dirty="0"/>
              <a:t>110000...</a:t>
            </a:r>
            <a:endParaRPr lang="ja-JP" altLang="en-US"/>
          </a:p>
          <a:p>
            <a:r>
              <a:rPr lang="en-US" altLang="ja-JP" dirty="0"/>
              <a:t>010101...</a:t>
            </a:r>
            <a:endParaRPr lang="ja-JP" altLang="en-US"/>
          </a:p>
          <a:p>
            <a:endParaRPr kumimoji="1" lang="ja-JP" altLang="en-US"/>
          </a:p>
        </p:txBody>
      </p:sp>
      <p:sp>
        <p:nvSpPr>
          <p:cNvPr id="47" name="テキスト ボックス 46">
            <a:extLst>
              <a:ext uri="{FF2B5EF4-FFF2-40B4-BE49-F238E27FC236}">
                <a16:creationId xmlns:a16="http://schemas.microsoft.com/office/drawing/2014/main" id="{5B1ACC51-FFB2-9F66-1AA4-0C0FACE59BD8}"/>
              </a:ext>
            </a:extLst>
          </p:cNvPr>
          <p:cNvSpPr txBox="1"/>
          <p:nvPr/>
        </p:nvSpPr>
        <p:spPr>
          <a:xfrm>
            <a:off x="8901629" y="5621929"/>
            <a:ext cx="933269" cy="369332"/>
          </a:xfrm>
          <a:prstGeom prst="rect">
            <a:avLst/>
          </a:prstGeom>
          <a:noFill/>
        </p:spPr>
        <p:txBody>
          <a:bodyPr wrap="none" rtlCol="0">
            <a:spAutoFit/>
          </a:bodyPr>
          <a:lstStyle/>
          <a:p>
            <a:r>
              <a:rPr kumimoji="1" lang="ja-JP" altLang="en-US"/>
              <a:t>ビット列</a:t>
            </a:r>
          </a:p>
        </p:txBody>
      </p:sp>
      <p:sp>
        <p:nvSpPr>
          <p:cNvPr id="49" name="正方形/長方形 48">
            <a:extLst>
              <a:ext uri="{FF2B5EF4-FFF2-40B4-BE49-F238E27FC236}">
                <a16:creationId xmlns:a16="http://schemas.microsoft.com/office/drawing/2014/main" id="{EDFA1E8A-CE0F-397E-A689-0BA1AEFEA3B5}"/>
              </a:ext>
            </a:extLst>
          </p:cNvPr>
          <p:cNvSpPr/>
          <p:nvPr/>
        </p:nvSpPr>
        <p:spPr>
          <a:xfrm>
            <a:off x="3303893" y="4434412"/>
            <a:ext cx="2792107" cy="1507309"/>
          </a:xfrm>
          <a:prstGeom prst="rect">
            <a:avLst/>
          </a:prstGeom>
          <a:solidFill>
            <a:schemeClr val="bg1">
              <a:lumMod val="85000"/>
            </a:schemeClr>
          </a:solidFill>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kumimoji="1" lang="ja-JP" altLang="en-US">
                <a:solidFill>
                  <a:sysClr val="windowText" lastClr="000000"/>
                </a:solidFill>
              </a:rPr>
              <a:t>各種ニューラルネット</a:t>
            </a:r>
            <a:endParaRPr kumimoji="1" lang="en-US" altLang="ja-JP" dirty="0">
              <a:solidFill>
                <a:sysClr val="windowText" lastClr="000000"/>
              </a:solidFill>
            </a:endParaRPr>
          </a:p>
          <a:p>
            <a:pPr algn="ctr"/>
            <a:endParaRPr lang="en-US" altLang="ja-JP" dirty="0">
              <a:solidFill>
                <a:sysClr val="windowText" lastClr="000000"/>
              </a:solidFill>
            </a:endParaRPr>
          </a:p>
          <a:p>
            <a:pPr algn="ctr"/>
            <a:endParaRPr kumimoji="1" lang="en-US" altLang="ja-JP" dirty="0">
              <a:solidFill>
                <a:sysClr val="windowText" lastClr="000000"/>
              </a:solidFill>
            </a:endParaRPr>
          </a:p>
          <a:p>
            <a:pPr algn="ctr"/>
            <a:endParaRPr lang="en-US" altLang="ja-JP" dirty="0">
              <a:solidFill>
                <a:sysClr val="windowText" lastClr="000000"/>
              </a:solidFill>
            </a:endParaRPr>
          </a:p>
          <a:p>
            <a:pPr algn="ctr"/>
            <a:endParaRPr kumimoji="1" lang="ja-JP" altLang="en-US">
              <a:solidFill>
                <a:sysClr val="windowText" lastClr="000000"/>
              </a:solidFill>
            </a:endParaRPr>
          </a:p>
        </p:txBody>
      </p:sp>
      <p:sp>
        <p:nvSpPr>
          <p:cNvPr id="50" name="台形 49">
            <a:extLst>
              <a:ext uri="{FF2B5EF4-FFF2-40B4-BE49-F238E27FC236}">
                <a16:creationId xmlns:a16="http://schemas.microsoft.com/office/drawing/2014/main" id="{12F5175F-1B7E-B825-2FEB-1692D9C9B26A}"/>
              </a:ext>
            </a:extLst>
          </p:cNvPr>
          <p:cNvSpPr/>
          <p:nvPr/>
        </p:nvSpPr>
        <p:spPr>
          <a:xfrm rot="5400000">
            <a:off x="3187492" y="5090082"/>
            <a:ext cx="988521" cy="444505"/>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台形 50">
            <a:extLst>
              <a:ext uri="{FF2B5EF4-FFF2-40B4-BE49-F238E27FC236}">
                <a16:creationId xmlns:a16="http://schemas.microsoft.com/office/drawing/2014/main" id="{3753D0EF-DDBA-9BB1-8310-E10EC1055622}"/>
              </a:ext>
            </a:extLst>
          </p:cNvPr>
          <p:cNvSpPr/>
          <p:nvPr/>
        </p:nvSpPr>
        <p:spPr>
          <a:xfrm rot="5400000">
            <a:off x="3813180" y="5090083"/>
            <a:ext cx="988521" cy="444505"/>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台形 51">
            <a:extLst>
              <a:ext uri="{FF2B5EF4-FFF2-40B4-BE49-F238E27FC236}">
                <a16:creationId xmlns:a16="http://schemas.microsoft.com/office/drawing/2014/main" id="{C4E2E634-3642-3C33-1185-06C703D1A525}"/>
              </a:ext>
            </a:extLst>
          </p:cNvPr>
          <p:cNvSpPr/>
          <p:nvPr/>
        </p:nvSpPr>
        <p:spPr>
          <a:xfrm rot="5400000">
            <a:off x="4461392" y="5090084"/>
            <a:ext cx="988521" cy="444505"/>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台形 52">
            <a:extLst>
              <a:ext uri="{FF2B5EF4-FFF2-40B4-BE49-F238E27FC236}">
                <a16:creationId xmlns:a16="http://schemas.microsoft.com/office/drawing/2014/main" id="{3FA895AC-4DA0-6F8C-7E89-6C517FD47175}"/>
              </a:ext>
            </a:extLst>
          </p:cNvPr>
          <p:cNvSpPr/>
          <p:nvPr/>
        </p:nvSpPr>
        <p:spPr>
          <a:xfrm rot="5400000">
            <a:off x="5111247" y="5101170"/>
            <a:ext cx="988521" cy="444505"/>
          </a:xfrm>
          <a:prstGeom prst="trapezoi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a:extLst>
              <a:ext uri="{FF2B5EF4-FFF2-40B4-BE49-F238E27FC236}">
                <a16:creationId xmlns:a16="http://schemas.microsoft.com/office/drawing/2014/main" id="{94679CDC-3767-C4D0-08E5-FB906E201086}"/>
              </a:ext>
            </a:extLst>
          </p:cNvPr>
          <p:cNvCxnSpPr>
            <a:cxnSpLocks/>
          </p:cNvCxnSpPr>
          <p:nvPr/>
        </p:nvCxnSpPr>
        <p:spPr>
          <a:xfrm>
            <a:off x="7067227" y="1451010"/>
            <a:ext cx="997839" cy="256864"/>
          </a:xfrm>
          <a:prstGeom prst="bentConnector3">
            <a:avLst>
              <a:gd name="adj1" fmla="val 100452"/>
            </a:avLst>
          </a:prstGeom>
          <a:ln w="38100">
            <a:tailEnd type="triangle"/>
          </a:ln>
        </p:spPr>
        <p:style>
          <a:lnRef idx="1">
            <a:schemeClr val="dk1"/>
          </a:lnRef>
          <a:fillRef idx="0">
            <a:schemeClr val="dk1"/>
          </a:fillRef>
          <a:effectRef idx="0">
            <a:schemeClr val="dk1"/>
          </a:effectRef>
          <a:fontRef idx="minor">
            <a:schemeClr val="tx1"/>
          </a:fontRef>
        </p:style>
      </p:cxnSp>
      <p:sp>
        <p:nvSpPr>
          <p:cNvPr id="62" name="テキスト ボックス 61">
            <a:extLst>
              <a:ext uri="{FF2B5EF4-FFF2-40B4-BE49-F238E27FC236}">
                <a16:creationId xmlns:a16="http://schemas.microsoft.com/office/drawing/2014/main" id="{7A11723F-6565-E64E-C7B1-FE7292F69773}"/>
              </a:ext>
            </a:extLst>
          </p:cNvPr>
          <p:cNvSpPr txBox="1"/>
          <p:nvPr/>
        </p:nvSpPr>
        <p:spPr>
          <a:xfrm>
            <a:off x="5009327" y="1263417"/>
            <a:ext cx="1999287" cy="369332"/>
          </a:xfrm>
          <a:prstGeom prst="rect">
            <a:avLst/>
          </a:prstGeom>
          <a:noFill/>
        </p:spPr>
        <p:txBody>
          <a:bodyPr wrap="square">
            <a:spAutoFit/>
          </a:bodyPr>
          <a:lstStyle/>
          <a:p>
            <a:pPr algn="ctr"/>
            <a:r>
              <a:rPr lang="ja-JP" altLang="en-US" sz="1800">
                <a:solidFill>
                  <a:sysClr val="windowText" lastClr="000000"/>
                </a:solidFill>
              </a:rPr>
              <a:t>固定の確率モデル</a:t>
            </a:r>
            <a:endParaRPr kumimoji="1" lang="ja-JP" altLang="en-US" sz="1800">
              <a:solidFill>
                <a:sysClr val="windowText" lastClr="000000"/>
              </a:solidFill>
            </a:endParaRPr>
          </a:p>
        </p:txBody>
      </p:sp>
      <p:sp>
        <p:nvSpPr>
          <p:cNvPr id="64" name="テキスト ボックス 63">
            <a:extLst>
              <a:ext uri="{FF2B5EF4-FFF2-40B4-BE49-F238E27FC236}">
                <a16:creationId xmlns:a16="http://schemas.microsoft.com/office/drawing/2014/main" id="{8932A550-9473-FE82-A0FF-36E57FCB1C9C}"/>
              </a:ext>
            </a:extLst>
          </p:cNvPr>
          <p:cNvSpPr txBox="1"/>
          <p:nvPr/>
        </p:nvSpPr>
        <p:spPr>
          <a:xfrm>
            <a:off x="5546815" y="3668377"/>
            <a:ext cx="1682393" cy="651042"/>
          </a:xfrm>
          <a:prstGeom prst="rect">
            <a:avLst/>
          </a:prstGeom>
          <a:noFill/>
        </p:spPr>
        <p:txBody>
          <a:bodyPr wrap="square">
            <a:spAutoFit/>
          </a:bodyPr>
          <a:lstStyle/>
          <a:p>
            <a:pPr algn="ctr"/>
            <a:r>
              <a:rPr lang="ja-JP" altLang="en-US">
                <a:solidFill>
                  <a:sysClr val="windowText" lastClr="000000"/>
                </a:solidFill>
              </a:rPr>
              <a:t>学習ベース</a:t>
            </a:r>
            <a:endParaRPr lang="en-US" altLang="ja-JP" sz="1800" dirty="0">
              <a:solidFill>
                <a:sysClr val="windowText" lastClr="000000"/>
              </a:solidFill>
            </a:endParaRPr>
          </a:p>
          <a:p>
            <a:pPr algn="ctr"/>
            <a:r>
              <a:rPr lang="ja-JP" altLang="en-US" sz="1800">
                <a:solidFill>
                  <a:sysClr val="windowText" lastClr="000000"/>
                </a:solidFill>
              </a:rPr>
              <a:t>確率モデル</a:t>
            </a:r>
            <a:endParaRPr kumimoji="1" lang="ja-JP" altLang="en-US" sz="1800">
              <a:solidFill>
                <a:sysClr val="windowText" lastClr="000000"/>
              </a:solidFill>
            </a:endParaRPr>
          </a:p>
        </p:txBody>
      </p:sp>
      <p:cxnSp>
        <p:nvCxnSpPr>
          <p:cNvPr id="65" name="カギ線コネクタ 64">
            <a:extLst>
              <a:ext uri="{FF2B5EF4-FFF2-40B4-BE49-F238E27FC236}">
                <a16:creationId xmlns:a16="http://schemas.microsoft.com/office/drawing/2014/main" id="{DC8652F0-AACE-A7F3-E69D-8F83C827ECAE}"/>
              </a:ext>
            </a:extLst>
          </p:cNvPr>
          <p:cNvCxnSpPr>
            <a:cxnSpLocks/>
          </p:cNvCxnSpPr>
          <p:nvPr/>
        </p:nvCxnSpPr>
        <p:spPr>
          <a:xfrm>
            <a:off x="7067226" y="4025301"/>
            <a:ext cx="997839" cy="256864"/>
          </a:xfrm>
          <a:prstGeom prst="bentConnector3">
            <a:avLst>
              <a:gd name="adj1" fmla="val 100452"/>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537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0E1D322-DD6D-F271-D973-DFFA26D8E96E}"/>
              </a:ext>
            </a:extLst>
          </p:cNvPr>
          <p:cNvSpPr>
            <a:spLocks noGrp="1"/>
          </p:cNvSpPr>
          <p:nvPr>
            <p:ph type="dt" sz="half" idx="10"/>
          </p:nvPr>
        </p:nvSpPr>
        <p:spPr/>
        <p:txBody>
          <a:bodyPr/>
          <a:lstStyle/>
          <a:p>
            <a:r>
              <a:rPr kumimoji="1" lang="en-US" altLang="ja-JP" dirty="0"/>
              <a:t>2025/5/14</a:t>
            </a:r>
            <a:endParaRPr kumimoji="1" lang="ja-JP" altLang="en-US" dirty="0"/>
          </a:p>
        </p:txBody>
      </p:sp>
      <p:sp>
        <p:nvSpPr>
          <p:cNvPr id="3" name="フッター プレースホルダー 2">
            <a:extLst>
              <a:ext uri="{FF2B5EF4-FFF2-40B4-BE49-F238E27FC236}">
                <a16:creationId xmlns:a16="http://schemas.microsoft.com/office/drawing/2014/main" id="{4400FCD6-BBAA-F0D2-052C-6F3674BB6278}"/>
              </a:ext>
            </a:extLst>
          </p:cNvPr>
          <p:cNvSpPr>
            <a:spLocks noGrp="1"/>
          </p:cNvSpPr>
          <p:nvPr>
            <p:ph type="ftr" sz="quarter" idx="11"/>
          </p:nvPr>
        </p:nvSpPr>
        <p:spPr/>
        <p:txBody>
          <a:body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4" name="スライド番号プレースホルダー 3">
            <a:extLst>
              <a:ext uri="{FF2B5EF4-FFF2-40B4-BE49-F238E27FC236}">
                <a16:creationId xmlns:a16="http://schemas.microsoft.com/office/drawing/2014/main" id="{02C73439-8D3C-F57C-4E11-32874F6546C7}"/>
              </a:ext>
            </a:extLst>
          </p:cNvPr>
          <p:cNvSpPr>
            <a:spLocks noGrp="1"/>
          </p:cNvSpPr>
          <p:nvPr>
            <p:ph type="sldNum" sz="quarter" idx="12"/>
          </p:nvPr>
        </p:nvSpPr>
        <p:spPr/>
        <p:txBody>
          <a:bodyPr/>
          <a:lstStyle/>
          <a:p>
            <a:fld id="{29609BA7-4CA4-44E9-B9CF-CAE4FAA69FA4}" type="slidenum">
              <a:rPr kumimoji="1" lang="ja-JP" altLang="en-US" smtClean="0"/>
              <a:t>6</a:t>
            </a:fld>
            <a:endParaRPr kumimoji="1" lang="ja-JP" altLang="en-US"/>
          </a:p>
        </p:txBody>
      </p:sp>
      <p:sp>
        <p:nvSpPr>
          <p:cNvPr id="5" name="タイトル 4">
            <a:extLst>
              <a:ext uri="{FF2B5EF4-FFF2-40B4-BE49-F238E27FC236}">
                <a16:creationId xmlns:a16="http://schemas.microsoft.com/office/drawing/2014/main" id="{83BB501D-2BAB-740B-F1B4-65AAE2D896B4}"/>
              </a:ext>
            </a:extLst>
          </p:cNvPr>
          <p:cNvSpPr>
            <a:spLocks noGrp="1"/>
          </p:cNvSpPr>
          <p:nvPr>
            <p:ph type="title"/>
          </p:nvPr>
        </p:nvSpPr>
        <p:spPr/>
        <p:txBody>
          <a:bodyPr>
            <a:normAutofit fontScale="90000"/>
          </a:bodyPr>
          <a:lstStyle/>
          <a:p>
            <a:r>
              <a:rPr kumimoji="1" lang="ja-JP" altLang="en-US" dirty="0">
                <a:latin typeface="游ゴシック" panose="020B0400000000000000" pitchFamily="50" charset="-128"/>
                <a:ea typeface="游ゴシック" panose="020B0400000000000000" pitchFamily="50" charset="-128"/>
              </a:rPr>
              <a:t>研究① 確率モデリングの改善 </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画像符号化シンポジウム</a:t>
            </a:r>
            <a:r>
              <a:rPr kumimoji="1" lang="en-US" altLang="ja-JP" dirty="0">
                <a:latin typeface="游ゴシック" panose="020B0400000000000000" pitchFamily="50" charset="-128"/>
                <a:ea typeface="游ゴシック" panose="020B0400000000000000" pitchFamily="50" charset="-128"/>
              </a:rPr>
              <a:t> 2023)</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BB1510E9-8341-7B94-594D-E416038C0953}"/>
              </a:ext>
            </a:extLst>
          </p:cNvPr>
          <p:cNvSpPr>
            <a:spLocks noGrp="1"/>
          </p:cNvSpPr>
          <p:nvPr>
            <p:ph idx="1"/>
          </p:nvPr>
        </p:nvSpPr>
        <p:spPr>
          <a:xfrm>
            <a:off x="166254" y="1186643"/>
            <a:ext cx="10972800" cy="4983179"/>
          </a:xfrm>
        </p:spPr>
        <p:txBody>
          <a:bodyPr/>
          <a:lstStyle/>
          <a:p>
            <a:r>
              <a:rPr kumimoji="1" lang="ja-JP" altLang="en-US" sz="2400" dirty="0">
                <a:latin typeface="游ゴシック" panose="020B0400000000000000" pitchFamily="50" charset="-128"/>
                <a:ea typeface="游ゴシック" panose="020B0400000000000000" pitchFamily="50" charset="-128"/>
              </a:rPr>
              <a:t>エントロピー符号化のために、確率分布のモデリングが必要</a:t>
            </a:r>
            <a:endParaRPr kumimoji="1" lang="en-US" altLang="ja-JP" sz="2400" dirty="0">
              <a:latin typeface="游ゴシック" panose="020B0400000000000000" pitchFamily="50" charset="-128"/>
              <a:ea typeface="游ゴシック" panose="020B0400000000000000" pitchFamily="50" charset="-128"/>
            </a:endParaRPr>
          </a:p>
          <a:p>
            <a:pPr lvl="1"/>
            <a:r>
              <a:rPr lang="ja-JP" altLang="en-US" sz="2400" dirty="0">
                <a:latin typeface="游ゴシック" panose="020B0400000000000000" pitchFamily="50" charset="-128"/>
                <a:ea typeface="游ゴシック" panose="020B0400000000000000" pitchFamily="50" charset="-128"/>
              </a:rPr>
              <a:t>複雑な確率分布は簡単にモデリングできない！</a:t>
            </a:r>
            <a:endParaRPr lang="en-US" altLang="ja-JP" sz="2400" dirty="0">
              <a:latin typeface="游ゴシック" panose="020B0400000000000000" pitchFamily="50" charset="-128"/>
              <a:ea typeface="游ゴシック" panose="020B0400000000000000" pitchFamily="50" charset="-128"/>
            </a:endParaRPr>
          </a:p>
          <a:p>
            <a:pPr lvl="1"/>
            <a:r>
              <a:rPr kumimoji="1" lang="ja-JP" altLang="en-US" sz="2400" dirty="0">
                <a:latin typeface="游ゴシック" panose="020B0400000000000000" pitchFamily="50" charset="-128"/>
                <a:ea typeface="游ゴシック" panose="020B0400000000000000" pitchFamily="50" charset="-128"/>
              </a:rPr>
              <a:t>→逐次的モデリングの手法が有効</a:t>
            </a:r>
            <a:br>
              <a:rPr kumimoji="1" lang="en-US" altLang="ja-JP" sz="2400" dirty="0">
                <a:latin typeface="游ゴシック" panose="020B0400000000000000" pitchFamily="50" charset="-128"/>
                <a:ea typeface="游ゴシック" panose="020B0400000000000000" pitchFamily="50" charset="-128"/>
              </a:rPr>
            </a:br>
            <a:endParaRPr kumimoji="1" lang="en-US" altLang="ja-JP" sz="2400" dirty="0">
              <a:latin typeface="游ゴシック" panose="020B0400000000000000" pitchFamily="50" charset="-128"/>
              <a:ea typeface="游ゴシック" panose="020B0400000000000000" pitchFamily="50" charset="-128"/>
            </a:endParaRPr>
          </a:p>
          <a:p>
            <a:r>
              <a:rPr lang="ja-JP" altLang="en-US" sz="2400" b="1" u="sng" dirty="0">
                <a:latin typeface="游ゴシック" panose="020B0400000000000000" pitchFamily="50" charset="-128"/>
                <a:ea typeface="游ゴシック" panose="020B0400000000000000" pitchFamily="50" charset="-128"/>
              </a:rPr>
              <a:t>背景</a:t>
            </a:r>
            <a:endParaRPr lang="en-US" altLang="ja-JP" sz="2400" b="1" u="sng" dirty="0">
              <a:latin typeface="游ゴシック" panose="020B0400000000000000" pitchFamily="50" charset="-128"/>
              <a:ea typeface="游ゴシック" panose="020B0400000000000000" pitchFamily="50" charset="-128"/>
            </a:endParaRPr>
          </a:p>
          <a:p>
            <a:pPr lvl="1"/>
            <a:r>
              <a:rPr lang="ja-JP" altLang="en-US" sz="2400" dirty="0">
                <a:latin typeface="游ゴシック" panose="020B0400000000000000" pitchFamily="50" charset="-128"/>
                <a:ea typeface="游ゴシック" panose="020B0400000000000000" pitchFamily="50" charset="-128"/>
              </a:rPr>
              <a:t>どんな逐次的モデリングが最適なのかは不明</a:t>
            </a:r>
            <a:endParaRPr lang="en-US" altLang="ja-JP" sz="2400" dirty="0">
              <a:latin typeface="游ゴシック" panose="020B0400000000000000" pitchFamily="50" charset="-128"/>
              <a:ea typeface="游ゴシック" panose="020B0400000000000000" pitchFamily="50" charset="-128"/>
            </a:endParaRPr>
          </a:p>
          <a:p>
            <a:pPr lvl="1"/>
            <a:r>
              <a:rPr lang="en-US" altLang="ja-JP" sz="2400" dirty="0">
                <a:latin typeface="游ゴシック" panose="020B0400000000000000" pitchFamily="50" charset="-128"/>
                <a:ea typeface="游ゴシック" panose="020B0400000000000000" pitchFamily="50" charset="-128"/>
              </a:rPr>
              <a:t>1</a:t>
            </a:r>
            <a:r>
              <a:rPr lang="ja-JP" altLang="en-US" sz="2400" dirty="0">
                <a:latin typeface="游ゴシック" panose="020B0400000000000000" pitchFamily="50" charset="-128"/>
                <a:ea typeface="游ゴシック" panose="020B0400000000000000" pitchFamily="50" charset="-128"/>
              </a:rPr>
              <a:t>ピクセルごとに処理、全体の</a:t>
            </a:r>
            <a:r>
              <a:rPr lang="en-US" altLang="ja-JP" sz="2400" dirty="0">
                <a:latin typeface="游ゴシック" panose="020B0400000000000000" pitchFamily="50" charset="-128"/>
                <a:ea typeface="游ゴシック" panose="020B0400000000000000" pitchFamily="50" charset="-128"/>
              </a:rPr>
              <a:t>20%</a:t>
            </a:r>
            <a:r>
              <a:rPr lang="ja-JP" altLang="en-US" sz="2400" dirty="0">
                <a:latin typeface="游ゴシック" panose="020B0400000000000000" pitchFamily="50" charset="-128"/>
                <a:ea typeface="游ゴシック" panose="020B0400000000000000" pitchFamily="50" charset="-128"/>
              </a:rPr>
              <a:t>ずつ</a:t>
            </a:r>
            <a:r>
              <a:rPr lang="en-US" altLang="ja-JP" sz="2400" dirty="0">
                <a:latin typeface="游ゴシック" panose="020B0400000000000000" pitchFamily="50" charset="-128"/>
                <a:ea typeface="游ゴシック" panose="020B0400000000000000" pitchFamily="50" charset="-128"/>
              </a:rPr>
              <a:t>5</a:t>
            </a:r>
            <a:r>
              <a:rPr lang="ja-JP" altLang="en-US" sz="2400" dirty="0">
                <a:latin typeface="游ゴシック" panose="020B0400000000000000" pitchFamily="50" charset="-128"/>
                <a:ea typeface="游ゴシック" panose="020B0400000000000000" pitchFamily="50" charset="-128"/>
              </a:rPr>
              <a:t>回処理</a:t>
            </a:r>
            <a:r>
              <a:rPr lang="en-US" altLang="ja-JP"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etc</a:t>
            </a:r>
            <a:r>
              <a:rPr lang="en-US" altLang="ja-JP" sz="2400" dirty="0">
                <a:latin typeface="游ゴシック" panose="020B0400000000000000" pitchFamily="50" charset="-128"/>
                <a:ea typeface="游ゴシック" panose="020B0400000000000000" pitchFamily="50" charset="-128"/>
              </a:rPr>
              <a:t> </a:t>
            </a:r>
          </a:p>
          <a:p>
            <a:r>
              <a:rPr kumimoji="1" lang="ja-JP" altLang="en-US" sz="2400" b="1" u="sng" dirty="0">
                <a:latin typeface="游ゴシック" panose="020B0400000000000000" pitchFamily="50" charset="-128"/>
                <a:ea typeface="游ゴシック" panose="020B0400000000000000" pitchFamily="50" charset="-128"/>
              </a:rPr>
              <a:t>貢献</a:t>
            </a:r>
            <a:endParaRPr kumimoji="1" lang="en-US" altLang="ja-JP" sz="2400" b="1" u="sng" dirty="0">
              <a:latin typeface="游ゴシック" panose="020B0400000000000000" pitchFamily="50" charset="-128"/>
              <a:ea typeface="游ゴシック" panose="020B0400000000000000" pitchFamily="50" charset="-128"/>
            </a:endParaRPr>
          </a:p>
          <a:p>
            <a:pPr lvl="1"/>
            <a:r>
              <a:rPr kumimoji="1" lang="ja-JP" altLang="en-US" sz="2400" b="1" dirty="0">
                <a:latin typeface="游ゴシック" panose="020B0400000000000000" pitchFamily="50" charset="-128"/>
                <a:ea typeface="游ゴシック" panose="020B0400000000000000" pitchFamily="50" charset="-128"/>
              </a:rPr>
              <a:t>関数形でパターンを生成し、最適パターンを探索した</a:t>
            </a:r>
            <a:endParaRPr kumimoji="1" lang="en-US" altLang="ja-JP" sz="2400" b="1" dirty="0">
              <a:latin typeface="游ゴシック" panose="020B0400000000000000" pitchFamily="50" charset="-128"/>
              <a:ea typeface="游ゴシック" panose="020B0400000000000000" pitchFamily="50" charset="-128"/>
            </a:endParaRPr>
          </a:p>
          <a:p>
            <a:pPr lvl="1"/>
            <a:r>
              <a:rPr kumimoji="1" lang="ja-JP" altLang="en-US" sz="2400" b="1" dirty="0">
                <a:latin typeface="游ゴシック" panose="020B0400000000000000" pitchFamily="50" charset="-128"/>
                <a:ea typeface="游ゴシック" panose="020B0400000000000000" pitchFamily="50" charset="-128"/>
              </a:rPr>
              <a:t>既存のものより高速・高性能なパターンを発見</a:t>
            </a:r>
            <a:endParaRPr kumimoji="1" lang="en-US" altLang="ja-JP" sz="2400" b="1" dirty="0">
              <a:latin typeface="游ゴシック" panose="020B0400000000000000" pitchFamily="50" charset="-128"/>
              <a:ea typeface="游ゴシック" panose="020B0400000000000000" pitchFamily="50" charset="-128"/>
            </a:endParaRPr>
          </a:p>
          <a:p>
            <a:endParaRPr kumimoji="1" lang="ja-JP" altLang="en-US" dirty="0"/>
          </a:p>
        </p:txBody>
      </p:sp>
      <p:pic>
        <p:nvPicPr>
          <p:cNvPr id="8" name="図 7" descr="グラフ, 折れ線グラフ&#10;&#10;AI 生成コンテンツは誤りを含む可能性があります。">
            <a:extLst>
              <a:ext uri="{FF2B5EF4-FFF2-40B4-BE49-F238E27FC236}">
                <a16:creationId xmlns:a16="http://schemas.microsoft.com/office/drawing/2014/main" id="{59DB0291-A7A3-9F01-EEC2-9205490D1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786643"/>
            <a:ext cx="4150862" cy="2984298"/>
          </a:xfrm>
          <a:prstGeom prst="rect">
            <a:avLst/>
          </a:prstGeom>
        </p:spPr>
      </p:pic>
    </p:spTree>
    <p:extLst>
      <p:ext uri="{BB962C8B-B14F-4D97-AF65-F5344CB8AC3E}">
        <p14:creationId xmlns:p14="http://schemas.microsoft.com/office/powerpoint/2010/main" val="1976946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745DD8-7492-C1F6-1921-9C0CE70E8951}"/>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8A8FC840-060B-A8F4-04E3-CCCE9C5766E1}"/>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81EC068C-491C-1EED-6612-33F71332C7DF}"/>
              </a:ext>
            </a:extLst>
          </p:cNvPr>
          <p:cNvSpPr>
            <a:spLocks noGrp="1"/>
          </p:cNvSpPr>
          <p:nvPr>
            <p:ph type="sldNum" sz="quarter" idx="12"/>
          </p:nvPr>
        </p:nvSpPr>
        <p:spPr/>
        <p:txBody>
          <a:bodyPr/>
          <a:lstStyle/>
          <a:p>
            <a:fld id="{29609BA7-4CA4-44E9-B9CF-CAE4FAA69FA4}" type="slidenum">
              <a:rPr kumimoji="1" lang="ja-JP" altLang="en-US" smtClean="0"/>
              <a:t>7</a:t>
            </a:fld>
            <a:endParaRPr kumimoji="1" lang="ja-JP" altLang="en-US" dirty="0"/>
          </a:p>
        </p:txBody>
      </p:sp>
      <p:sp>
        <p:nvSpPr>
          <p:cNvPr id="5" name="タイトル 4">
            <a:extLst>
              <a:ext uri="{FF2B5EF4-FFF2-40B4-BE49-F238E27FC236}">
                <a16:creationId xmlns:a16="http://schemas.microsoft.com/office/drawing/2014/main" id="{967556FF-872E-EC81-31A2-66055E350EB8}"/>
              </a:ext>
            </a:extLst>
          </p:cNvPr>
          <p:cNvSpPr>
            <a:spLocks noGrp="1"/>
          </p:cNvSpPr>
          <p:nvPr>
            <p:ph type="title"/>
          </p:nvPr>
        </p:nvSpPr>
        <p:spPr/>
        <p:txBody>
          <a:bodyPr>
            <a:normAutofit/>
          </a:bodyPr>
          <a:lstStyle/>
          <a:p>
            <a:r>
              <a:rPr lang="ja-JP" altLang="en-US" dirty="0">
                <a:latin typeface="游ゴシック" panose="020B0400000000000000" pitchFamily="50" charset="-128"/>
                <a:ea typeface="游ゴシック" panose="020B0400000000000000" pitchFamily="50" charset="-128"/>
              </a:rPr>
              <a:t>研究① 確率モデリングの改善 </a:t>
            </a:r>
            <a:r>
              <a:rPr lang="en-US" altLang="ja-JP" dirty="0">
                <a:latin typeface="游ゴシック" panose="020B0400000000000000" pitchFamily="50" charset="-128"/>
                <a:ea typeface="游ゴシック" panose="020B0400000000000000" pitchFamily="50" charset="-128"/>
              </a:rPr>
              <a:t>(IEEE VCIP 2025)</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B70818F5-E1FB-31D3-2A21-B27A28CC6D38}"/>
              </a:ext>
            </a:extLst>
          </p:cNvPr>
          <p:cNvSpPr>
            <a:spLocks noGrp="1"/>
          </p:cNvSpPr>
          <p:nvPr>
            <p:ph idx="1"/>
          </p:nvPr>
        </p:nvSpPr>
        <p:spPr>
          <a:xfrm>
            <a:off x="368259" y="1150702"/>
            <a:ext cx="10972800" cy="4983179"/>
          </a:xfrm>
        </p:spPr>
        <p:txBody>
          <a:bodyPr/>
          <a:lstStyle/>
          <a:p>
            <a:r>
              <a:rPr kumimoji="1" lang="ja-JP" altLang="en-US" b="1" u="sng" dirty="0">
                <a:latin typeface="游ゴシック" panose="020B0400000000000000" pitchFamily="50" charset="-128"/>
                <a:ea typeface="游ゴシック" panose="020B0400000000000000" pitchFamily="50" charset="-128"/>
              </a:rPr>
              <a:t>背景</a:t>
            </a:r>
            <a:endParaRPr kumimoji="1" lang="en-US" altLang="ja-JP" b="1" u="sng"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先の研究に引き続き、確率モデリングの</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最適化・高速化の研究</a:t>
            </a:r>
            <a:endParaRPr kumimoji="1" lang="en-US" altLang="ja-JP" dirty="0">
              <a:latin typeface="游ゴシック" panose="020B0400000000000000" pitchFamily="50" charset="-128"/>
              <a:ea typeface="游ゴシック" panose="020B0400000000000000" pitchFamily="50" charset="-128"/>
            </a:endParaRPr>
          </a:p>
          <a:p>
            <a:pPr lvl="1"/>
            <a:r>
              <a:rPr lang="ja-JP" altLang="en-US" b="1" dirty="0">
                <a:latin typeface="游ゴシック" panose="020B0400000000000000" pitchFamily="50" charset="-128"/>
                <a:ea typeface="游ゴシック" panose="020B0400000000000000" pitchFamily="50" charset="-128"/>
              </a:rPr>
              <a:t>混合ガウス分布</a:t>
            </a:r>
            <a:r>
              <a:rPr lang="ja-JP" altLang="en-US" dirty="0">
                <a:latin typeface="游ゴシック" panose="020B0400000000000000" pitchFamily="50" charset="-128"/>
                <a:ea typeface="游ゴシック" panose="020B0400000000000000" pitchFamily="50" charset="-128"/>
              </a:rPr>
              <a:t>という複雑な分布を使うと、</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性能が向上することが知られていた</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しかし計算が遅く、実用的ではない</a:t>
            </a:r>
            <a:endParaRPr lang="en-US" altLang="ja-JP" dirty="0">
              <a:latin typeface="游ゴシック" panose="020B0400000000000000" pitchFamily="50" charset="-128"/>
              <a:ea typeface="游ゴシック" panose="020B0400000000000000" pitchFamily="50" charset="-128"/>
            </a:endParaRPr>
          </a:p>
          <a:p>
            <a:r>
              <a:rPr lang="ja-JP" altLang="en-US" b="1" u="sng" dirty="0">
                <a:latin typeface="游ゴシック" panose="020B0400000000000000" pitchFamily="50" charset="-128"/>
                <a:ea typeface="游ゴシック" panose="020B0400000000000000" pitchFamily="50" charset="-128"/>
              </a:rPr>
              <a:t>貢献</a:t>
            </a:r>
            <a:endParaRPr lang="en-US" altLang="ja-JP" b="1" u="sng"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アルゴリズムの改善・数値計算・</a:t>
            </a:r>
            <a:br>
              <a:rPr lang="en-US" altLang="ja-JP" dirty="0">
                <a:latin typeface="游ゴシック" panose="020B0400000000000000" pitchFamily="50" charset="-128"/>
                <a:ea typeface="游ゴシック" panose="020B0400000000000000" pitchFamily="50" charset="-128"/>
              </a:rPr>
            </a:br>
            <a:r>
              <a:rPr lang="ja-JP" altLang="en-US" dirty="0">
                <a:latin typeface="游ゴシック" panose="020B0400000000000000" pitchFamily="50" charset="-128"/>
                <a:ea typeface="游ゴシック" panose="020B0400000000000000" pitchFamily="50" charset="-128"/>
              </a:rPr>
              <a:t>並列化を組み合わせて高速化</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従来手法から</a:t>
            </a:r>
            <a:r>
              <a:rPr lang="en-US" altLang="ja-JP" b="1" dirty="0">
                <a:latin typeface="游ゴシック" panose="020B0400000000000000" pitchFamily="50" charset="-128"/>
                <a:ea typeface="游ゴシック" panose="020B0400000000000000" pitchFamily="50" charset="-128"/>
              </a:rPr>
              <a:t>100</a:t>
            </a:r>
            <a:r>
              <a:rPr lang="ja-JP" altLang="en-US" b="1" dirty="0">
                <a:latin typeface="游ゴシック" panose="020B0400000000000000" pitchFamily="50" charset="-128"/>
                <a:ea typeface="游ゴシック" panose="020B0400000000000000" pitchFamily="50" charset="-128"/>
              </a:rPr>
              <a:t>倍以上の高速化</a:t>
            </a:r>
            <a:endParaRPr lang="en-US" altLang="ja-JP" b="1" dirty="0">
              <a:latin typeface="游ゴシック" panose="020B0400000000000000" pitchFamily="50" charset="-128"/>
              <a:ea typeface="游ゴシック" panose="020B0400000000000000" pitchFamily="50" charset="-128"/>
            </a:endParaRPr>
          </a:p>
          <a:p>
            <a:pPr lvl="1"/>
            <a:endParaRPr lang="en-US" altLang="ja-JP" dirty="0"/>
          </a:p>
        </p:txBody>
      </p:sp>
      <p:pic>
        <p:nvPicPr>
          <p:cNvPr id="1026" name="Picture 2">
            <a:extLst>
              <a:ext uri="{FF2B5EF4-FFF2-40B4-BE49-F238E27FC236}">
                <a16:creationId xmlns:a16="http://schemas.microsoft.com/office/drawing/2014/main" id="{B68F02D9-7D4B-3742-B83F-2DF51336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773" y="3579593"/>
            <a:ext cx="4852968" cy="2776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3E7E5-17E6-21B1-A24D-589DFE69FD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81"/>
          <a:stretch>
            <a:fillRect/>
          </a:stretch>
        </p:blipFill>
        <p:spPr bwMode="auto">
          <a:xfrm>
            <a:off x="8113486" y="1761687"/>
            <a:ext cx="3834166" cy="174261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A2F6DE4-E580-97AE-3FF2-399473756B81}"/>
              </a:ext>
            </a:extLst>
          </p:cNvPr>
          <p:cNvSpPr txBox="1"/>
          <p:nvPr/>
        </p:nvSpPr>
        <p:spPr>
          <a:xfrm>
            <a:off x="8821172" y="4081209"/>
            <a:ext cx="1338828" cy="369332"/>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ja-JP" altLang="en-US" b="1" dirty="0">
                <a:latin typeface="游ゴシック" panose="020B0400000000000000" pitchFamily="50" charset="-128"/>
                <a:ea typeface="游ゴシック" panose="020B0400000000000000" pitchFamily="50" charset="-128"/>
              </a:rPr>
              <a:t>↙従来手法</a:t>
            </a:r>
            <a:endParaRPr kumimoji="1" lang="ja-JP" altLang="en-US" b="1" dirty="0">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89FD5D17-C634-99B5-BA08-3D5C433F294F}"/>
              </a:ext>
            </a:extLst>
          </p:cNvPr>
          <p:cNvSpPr txBox="1"/>
          <p:nvPr/>
        </p:nvSpPr>
        <p:spPr>
          <a:xfrm>
            <a:off x="9574158" y="5123274"/>
            <a:ext cx="1338828"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b="1" dirty="0">
                <a:latin typeface="游ゴシック" panose="020B0400000000000000" pitchFamily="50" charset="-128"/>
                <a:ea typeface="游ゴシック" panose="020B0400000000000000" pitchFamily="50" charset="-128"/>
              </a:rPr>
              <a:t>↓提案手法</a:t>
            </a:r>
            <a:endParaRPr kumimoji="1" lang="ja-JP" altLang="en-US"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7280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FD71-E968-BD38-BD52-FCC31C36BE14}"/>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9D1345F-DE23-1A4C-2E49-5BE9C62D4697}"/>
              </a:ext>
            </a:extLst>
          </p:cNvPr>
          <p:cNvSpPr>
            <a:spLocks noGrp="1"/>
          </p:cNvSpPr>
          <p:nvPr>
            <p:ph type="dt" sz="half" idx="10"/>
          </p:nvPr>
        </p:nvSpPr>
        <p:spPr/>
        <p:txBody>
          <a:bodyPr/>
          <a:lstStyle/>
          <a:p>
            <a:r>
              <a:rPr kumimoji="1" lang="en-US" altLang="ja-JP"/>
              <a:t>2025/5/14</a:t>
            </a:r>
            <a:endParaRPr kumimoji="1" lang="ja-JP" altLang="en-US"/>
          </a:p>
        </p:txBody>
      </p:sp>
      <p:sp>
        <p:nvSpPr>
          <p:cNvPr id="3" name="フッター プレースホルダー 2">
            <a:extLst>
              <a:ext uri="{FF2B5EF4-FFF2-40B4-BE49-F238E27FC236}">
                <a16:creationId xmlns:a16="http://schemas.microsoft.com/office/drawing/2014/main" id="{8CDF4259-9E36-1618-CA70-9160470B6384}"/>
              </a:ext>
            </a:extLst>
          </p:cNvPr>
          <p:cNvSpPr>
            <a:spLocks noGrp="1"/>
          </p:cNvSpPr>
          <p:nvPr>
            <p:ph type="ftr" sz="quarter" idx="11"/>
          </p:nvPr>
        </p:nvSpPr>
        <p:spPr/>
        <p:txBody>
          <a:bodyPr/>
          <a:lstStyle/>
          <a:p>
            <a:r>
              <a:rPr lang="en-US" altLang="ja-JP"/>
              <a:t>Katto Lab. Waseda University</a:t>
            </a:r>
            <a:endParaRPr lang="ja-JP" altLang="en-US" dirty="0"/>
          </a:p>
        </p:txBody>
      </p:sp>
      <p:sp>
        <p:nvSpPr>
          <p:cNvPr id="4" name="スライド番号プレースホルダー 3">
            <a:extLst>
              <a:ext uri="{FF2B5EF4-FFF2-40B4-BE49-F238E27FC236}">
                <a16:creationId xmlns:a16="http://schemas.microsoft.com/office/drawing/2014/main" id="{B7D5A246-A072-580C-AE35-6A29CC5CCC69}"/>
              </a:ext>
            </a:extLst>
          </p:cNvPr>
          <p:cNvSpPr>
            <a:spLocks noGrp="1"/>
          </p:cNvSpPr>
          <p:nvPr>
            <p:ph type="sldNum" sz="quarter" idx="12"/>
          </p:nvPr>
        </p:nvSpPr>
        <p:spPr/>
        <p:txBody>
          <a:bodyPr/>
          <a:lstStyle/>
          <a:p>
            <a:fld id="{29609BA7-4CA4-44E9-B9CF-CAE4FAA69FA4}" type="slidenum">
              <a:rPr kumimoji="1" lang="ja-JP" altLang="en-US" smtClean="0"/>
              <a:t>8</a:t>
            </a:fld>
            <a:endParaRPr kumimoji="1" lang="ja-JP" altLang="en-US" dirty="0"/>
          </a:p>
        </p:txBody>
      </p:sp>
      <p:sp>
        <p:nvSpPr>
          <p:cNvPr id="5" name="タイトル 4">
            <a:extLst>
              <a:ext uri="{FF2B5EF4-FFF2-40B4-BE49-F238E27FC236}">
                <a16:creationId xmlns:a16="http://schemas.microsoft.com/office/drawing/2014/main" id="{B66529F6-0F4B-2211-39AE-1DBA78E705CB}"/>
              </a:ext>
            </a:extLst>
          </p:cNvPr>
          <p:cNvSpPr>
            <a:spLocks noGrp="1"/>
          </p:cNvSpPr>
          <p:nvPr>
            <p:ph type="title"/>
          </p:nvPr>
        </p:nvSpPr>
        <p:spPr/>
        <p:txBody>
          <a:bodyPr>
            <a:normAutofit/>
          </a:bodyPr>
          <a:lstStyle/>
          <a:p>
            <a:r>
              <a:rPr lang="ja-JP" altLang="en-US" dirty="0">
                <a:latin typeface="游ゴシック" panose="020B0400000000000000" pitchFamily="50" charset="-128"/>
                <a:ea typeface="游ゴシック" panose="020B0400000000000000" pitchFamily="50" charset="-128"/>
              </a:rPr>
              <a:t>研究① 確率モデリングの</a:t>
            </a:r>
            <a:r>
              <a:rPr lang="ja-JP" altLang="en-US">
                <a:latin typeface="游ゴシック" panose="020B0400000000000000" pitchFamily="50" charset="-128"/>
                <a:ea typeface="游ゴシック" panose="020B0400000000000000" pitchFamily="50" charset="-128"/>
              </a:rPr>
              <a:t>改善 </a:t>
            </a:r>
            <a:r>
              <a:rPr lang="en-US" altLang="ja-JP" dirty="0">
                <a:latin typeface="游ゴシック" panose="020B0400000000000000" pitchFamily="50" charset="-128"/>
                <a:ea typeface="游ゴシック" panose="020B0400000000000000" pitchFamily="50" charset="-128"/>
              </a:rPr>
              <a:t>(</a:t>
            </a:r>
            <a:r>
              <a:rPr lang="ja-JP" altLang="en-US">
                <a:latin typeface="游ゴシック" panose="020B0400000000000000" pitchFamily="50" charset="-128"/>
                <a:ea typeface="游ゴシック" panose="020B0400000000000000" pitchFamily="50" charset="-128"/>
              </a:rPr>
              <a:t>画像工学研究会</a:t>
            </a:r>
            <a:r>
              <a:rPr lang="en-US" altLang="ja-JP" dirty="0">
                <a:latin typeface="游ゴシック" panose="020B0400000000000000" pitchFamily="50" charset="-128"/>
                <a:ea typeface="游ゴシック" panose="020B0400000000000000" pitchFamily="50" charset="-128"/>
              </a:rPr>
              <a:t> 2026)</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25DD6296-1FA9-B5AA-1405-4923B55B627D}"/>
              </a:ext>
            </a:extLst>
          </p:cNvPr>
          <p:cNvSpPr>
            <a:spLocks noGrp="1"/>
          </p:cNvSpPr>
          <p:nvPr>
            <p:ph idx="1"/>
          </p:nvPr>
        </p:nvSpPr>
        <p:spPr>
          <a:xfrm>
            <a:off x="368259" y="1150702"/>
            <a:ext cx="10972800" cy="4983179"/>
          </a:xfrm>
        </p:spPr>
        <p:txBody>
          <a:bodyPr/>
          <a:lstStyle/>
          <a:p>
            <a:r>
              <a:rPr kumimoji="1" lang="ja-JP" altLang="en-US" b="1" u="sng" dirty="0">
                <a:latin typeface="游ゴシック" panose="020B0400000000000000" pitchFamily="50" charset="-128"/>
                <a:ea typeface="游ゴシック" panose="020B0400000000000000" pitchFamily="50" charset="-128"/>
              </a:rPr>
              <a:t>背景</a:t>
            </a:r>
            <a:endParaRPr kumimoji="1" lang="en-US" altLang="ja-JP" b="1" u="sng" dirty="0">
              <a:latin typeface="游ゴシック" panose="020B0400000000000000" pitchFamily="50" charset="-128"/>
              <a:ea typeface="游ゴシック" panose="020B0400000000000000" pitchFamily="50" charset="-128"/>
            </a:endParaRPr>
          </a:p>
          <a:p>
            <a:pPr lvl="1"/>
            <a:r>
              <a:rPr lang="ja-JP" altLang="en-US">
                <a:latin typeface="游ゴシック" panose="020B0400000000000000" pitchFamily="50" charset="-128"/>
                <a:ea typeface="游ゴシック" panose="020B0400000000000000" pitchFamily="50" charset="-128"/>
              </a:rPr>
              <a:t>確率モデリングでは、空間方向に画素を</a:t>
            </a:r>
            <a:br>
              <a:rPr lang="en-US" altLang="ja-JP" dirty="0">
                <a:latin typeface="游ゴシック" panose="020B0400000000000000" pitchFamily="50" charset="-128"/>
                <a:ea typeface="游ゴシック" panose="020B0400000000000000" pitchFamily="50" charset="-128"/>
              </a:rPr>
            </a:br>
            <a:r>
              <a:rPr lang="ja-JP" altLang="en-US">
                <a:latin typeface="游ゴシック" panose="020B0400000000000000" pitchFamily="50" charset="-128"/>
                <a:ea typeface="游ゴシック" panose="020B0400000000000000" pitchFamily="50" charset="-128"/>
              </a:rPr>
              <a:t>逐次スキャンする手法がベースライン</a:t>
            </a:r>
            <a:endParaRPr lang="en-US" altLang="ja-JP" dirty="0">
              <a:latin typeface="游ゴシック" panose="020B0400000000000000" pitchFamily="50" charset="-128"/>
              <a:ea typeface="游ゴシック" panose="020B0400000000000000" pitchFamily="50" charset="-128"/>
            </a:endParaRPr>
          </a:p>
          <a:p>
            <a:pPr lvl="1"/>
            <a:r>
              <a:rPr lang="ja-JP" altLang="en-US">
                <a:latin typeface="游ゴシック" panose="020B0400000000000000" pitchFamily="50" charset="-128"/>
                <a:ea typeface="游ゴシック" panose="020B0400000000000000" pitchFamily="50" charset="-128"/>
              </a:rPr>
              <a:t>画素数に比例するため非常に低速</a:t>
            </a:r>
            <a:endParaRPr lang="en-US" altLang="ja-JP" dirty="0">
              <a:latin typeface="游ゴシック" panose="020B0400000000000000" pitchFamily="50" charset="-128"/>
              <a:ea typeface="游ゴシック" panose="020B0400000000000000" pitchFamily="50" charset="-128"/>
            </a:endParaRPr>
          </a:p>
          <a:p>
            <a:r>
              <a:rPr lang="ja-JP" altLang="en-US" b="1" u="sng">
                <a:latin typeface="游ゴシック" panose="020B0400000000000000" pitchFamily="50" charset="-128"/>
                <a:ea typeface="游ゴシック" panose="020B0400000000000000" pitchFamily="50" charset="-128"/>
              </a:rPr>
              <a:t>貢献</a:t>
            </a:r>
            <a:endParaRPr lang="en-US" altLang="ja-JP" b="1" u="sng" dirty="0">
              <a:latin typeface="游ゴシック" panose="020B0400000000000000" pitchFamily="50" charset="-128"/>
              <a:ea typeface="游ゴシック" panose="020B0400000000000000" pitchFamily="50" charset="-128"/>
            </a:endParaRPr>
          </a:p>
          <a:p>
            <a:pPr lvl="1"/>
            <a:r>
              <a:rPr lang="ja-JP" altLang="en-US">
                <a:latin typeface="游ゴシック" panose="020B0400000000000000" pitchFamily="50" charset="-128"/>
                <a:ea typeface="游ゴシック" panose="020B0400000000000000" pitchFamily="50" charset="-128"/>
              </a:rPr>
              <a:t>コンパイラや標準化手法で用いられる</a:t>
            </a:r>
            <a:br>
              <a:rPr lang="en-US" altLang="ja-JP" dirty="0">
                <a:latin typeface="游ゴシック" panose="020B0400000000000000" pitchFamily="50" charset="-128"/>
                <a:ea typeface="游ゴシック" panose="020B0400000000000000" pitchFamily="50" charset="-128"/>
              </a:rPr>
            </a:br>
            <a:r>
              <a:rPr lang="ja-JP" altLang="en-US">
                <a:latin typeface="游ゴシック" panose="020B0400000000000000" pitchFamily="50" charset="-128"/>
                <a:ea typeface="游ゴシック" panose="020B0400000000000000" pitchFamily="50" charset="-128"/>
              </a:rPr>
              <a:t>ウェーブフロント並列化を採用</a:t>
            </a:r>
            <a:endParaRPr lang="en-US" altLang="ja-JP" dirty="0">
              <a:latin typeface="游ゴシック" panose="020B0400000000000000" pitchFamily="50" charset="-128"/>
              <a:ea typeface="游ゴシック" panose="020B0400000000000000" pitchFamily="50" charset="-128"/>
            </a:endParaRPr>
          </a:p>
          <a:p>
            <a:pPr lvl="1"/>
            <a:r>
              <a:rPr lang="ja-JP" altLang="en-US">
                <a:latin typeface="游ゴシック" panose="020B0400000000000000" pitchFamily="50" charset="-128"/>
                <a:ea typeface="游ゴシック" panose="020B0400000000000000" pitchFamily="50" charset="-128"/>
              </a:rPr>
              <a:t>畳み込みベースの処理に対応できるよう</a:t>
            </a:r>
            <a:br>
              <a:rPr lang="en-US" altLang="ja-JP" dirty="0">
                <a:latin typeface="游ゴシック" panose="020B0400000000000000" pitchFamily="50" charset="-128"/>
                <a:ea typeface="游ゴシック" panose="020B0400000000000000" pitchFamily="50" charset="-128"/>
              </a:rPr>
            </a:br>
            <a:r>
              <a:rPr lang="ja-JP" altLang="en-US">
                <a:latin typeface="游ゴシック" panose="020B0400000000000000" pitchFamily="50" charset="-128"/>
                <a:ea typeface="游ゴシック" panose="020B0400000000000000" pitchFamily="50" charset="-128"/>
              </a:rPr>
              <a:t>最適なスケジュールを導出・証明</a:t>
            </a:r>
            <a:endParaRPr lang="en-US" altLang="ja-JP" dirty="0">
              <a:latin typeface="游ゴシック" panose="020B0400000000000000" pitchFamily="50" charset="-128"/>
              <a:ea typeface="游ゴシック" panose="020B0400000000000000" pitchFamily="50" charset="-128"/>
            </a:endParaRPr>
          </a:p>
          <a:p>
            <a:pPr lvl="1"/>
            <a:r>
              <a:rPr lang="ja-JP" altLang="en-US">
                <a:latin typeface="游ゴシック" panose="020B0400000000000000" pitchFamily="50" charset="-128"/>
                <a:ea typeface="游ゴシック" panose="020B0400000000000000" pitchFamily="50" charset="-128"/>
              </a:rPr>
              <a:t>従来手法から</a:t>
            </a:r>
            <a:r>
              <a:rPr lang="ja-JP" altLang="en-US" b="1">
                <a:latin typeface="游ゴシック" panose="020B0400000000000000" pitchFamily="50" charset="-128"/>
                <a:ea typeface="游ゴシック" panose="020B0400000000000000" pitchFamily="50" charset="-128"/>
              </a:rPr>
              <a:t>訓練不要</a:t>
            </a:r>
            <a:r>
              <a:rPr lang="ja-JP" altLang="en-US">
                <a:latin typeface="游ゴシック" panose="020B0400000000000000" pitchFamily="50" charset="-128"/>
                <a:ea typeface="游ゴシック" panose="020B0400000000000000" pitchFamily="50" charset="-128"/>
              </a:rPr>
              <a:t>で</a:t>
            </a:r>
            <a:r>
              <a:rPr lang="en-US" altLang="ja-JP" dirty="0">
                <a:latin typeface="游ゴシック" panose="020B0400000000000000" pitchFamily="50" charset="-128"/>
                <a:ea typeface="游ゴシック" panose="020B0400000000000000" pitchFamily="50" charset="-128"/>
              </a:rPr>
              <a:t>25</a:t>
            </a:r>
            <a:r>
              <a:rPr lang="ja-JP" altLang="en-US">
                <a:latin typeface="游ゴシック" panose="020B0400000000000000" pitchFamily="50" charset="-128"/>
                <a:ea typeface="游ゴシック" panose="020B0400000000000000" pitchFamily="50" charset="-128"/>
              </a:rPr>
              <a:t>倍以上の高速化</a:t>
            </a:r>
            <a:endParaRPr lang="en-US" altLang="ja-JP" b="1" dirty="0">
              <a:latin typeface="游ゴシック" panose="020B0400000000000000" pitchFamily="50" charset="-128"/>
              <a:ea typeface="游ゴシック" panose="020B0400000000000000" pitchFamily="50" charset="-128"/>
            </a:endParaRPr>
          </a:p>
        </p:txBody>
      </p:sp>
      <p:pic>
        <p:nvPicPr>
          <p:cNvPr id="7" name="図 6" descr="グラフ が含まれている画像&#10;&#10;AI 生成コンテンツは誤りを含む可能性があります。">
            <a:extLst>
              <a:ext uri="{FF2B5EF4-FFF2-40B4-BE49-F238E27FC236}">
                <a16:creationId xmlns:a16="http://schemas.microsoft.com/office/drawing/2014/main" id="{78E91B14-C4F8-AAB1-F70E-0136D49E6BF8}"/>
              </a:ext>
            </a:extLst>
          </p:cNvPr>
          <p:cNvPicPr>
            <a:picLocks noChangeAspect="1"/>
          </p:cNvPicPr>
          <p:nvPr/>
        </p:nvPicPr>
        <p:blipFill>
          <a:blip r:embed="rId2"/>
          <a:stretch>
            <a:fillRect/>
          </a:stretch>
        </p:blipFill>
        <p:spPr>
          <a:xfrm>
            <a:off x="7797706" y="1261730"/>
            <a:ext cx="4197981" cy="2871612"/>
          </a:xfrm>
          <a:prstGeom prst="rect">
            <a:avLst/>
          </a:prstGeom>
        </p:spPr>
      </p:pic>
      <p:pic>
        <p:nvPicPr>
          <p:cNvPr id="11" name="図 10" descr="パソコンの画面&#10;&#10;AI 生成コンテンツは誤りを含む可能性があります。">
            <a:extLst>
              <a:ext uri="{FF2B5EF4-FFF2-40B4-BE49-F238E27FC236}">
                <a16:creationId xmlns:a16="http://schemas.microsoft.com/office/drawing/2014/main" id="{F815BA93-7897-41C7-934F-9E9BF275FFBB}"/>
              </a:ext>
            </a:extLst>
          </p:cNvPr>
          <p:cNvPicPr>
            <a:picLocks noChangeAspect="1"/>
          </p:cNvPicPr>
          <p:nvPr/>
        </p:nvPicPr>
        <p:blipFill>
          <a:blip r:embed="rId3">
            <a:extLst>
              <a:ext uri="{28A0092B-C50C-407E-A947-70E740481C1C}">
                <a14:useLocalDpi xmlns:a14="http://schemas.microsoft.com/office/drawing/2010/main" val="0"/>
              </a:ext>
            </a:extLst>
          </a:blip>
          <a:srcRect t="-1" r="74728" b="-1322"/>
          <a:stretch>
            <a:fillRect/>
          </a:stretch>
        </p:blipFill>
        <p:spPr>
          <a:xfrm>
            <a:off x="8102506" y="4127426"/>
            <a:ext cx="2185261" cy="2150012"/>
          </a:xfrm>
          <a:prstGeom prst="rect">
            <a:avLst/>
          </a:prstGeom>
        </p:spPr>
      </p:pic>
      <p:pic>
        <p:nvPicPr>
          <p:cNvPr id="12" name="図 11" descr="パソコンの画面&#10;&#10;AI 生成コンテンツは誤りを含む可能性があります。">
            <a:extLst>
              <a:ext uri="{FF2B5EF4-FFF2-40B4-BE49-F238E27FC236}">
                <a16:creationId xmlns:a16="http://schemas.microsoft.com/office/drawing/2014/main" id="{6621BA91-219F-5F58-52B9-BD6C0390AA7C}"/>
              </a:ext>
            </a:extLst>
          </p:cNvPr>
          <p:cNvPicPr>
            <a:picLocks noChangeAspect="1"/>
          </p:cNvPicPr>
          <p:nvPr/>
        </p:nvPicPr>
        <p:blipFill>
          <a:blip r:embed="rId3">
            <a:extLst>
              <a:ext uri="{28A0092B-C50C-407E-A947-70E740481C1C}">
                <a14:useLocalDpi xmlns:a14="http://schemas.microsoft.com/office/drawing/2010/main" val="0"/>
              </a:ext>
            </a:extLst>
          </a:blip>
          <a:srcRect l="51306" r="24194"/>
          <a:stretch>
            <a:fillRect/>
          </a:stretch>
        </p:blipFill>
        <p:spPr>
          <a:xfrm>
            <a:off x="10027403" y="4095651"/>
            <a:ext cx="2185261" cy="2188823"/>
          </a:xfrm>
          <a:prstGeom prst="rect">
            <a:avLst/>
          </a:prstGeom>
        </p:spPr>
      </p:pic>
    </p:spTree>
    <p:extLst>
      <p:ext uri="{BB962C8B-B14F-4D97-AF65-F5344CB8AC3E}">
        <p14:creationId xmlns:p14="http://schemas.microsoft.com/office/powerpoint/2010/main" val="202569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E7F2B1E-976D-6B45-EB1B-3D9444BF6A1D}"/>
              </a:ext>
            </a:extLst>
          </p:cNvPr>
          <p:cNvSpPr>
            <a:spLocks noGrp="1"/>
          </p:cNvSpPr>
          <p:nvPr>
            <p:ph type="dt" sz="half" idx="10"/>
          </p:nvPr>
        </p:nvSpPr>
        <p:spPr/>
        <p:txBody>
          <a:bodyPr/>
          <a:lstStyle/>
          <a:p>
            <a:r>
              <a:rPr kumimoji="1" lang="en-US" altLang="ja-JP" dirty="0"/>
              <a:t>2025/5/14</a:t>
            </a:r>
            <a:endParaRPr kumimoji="1" lang="ja-JP" altLang="en-US" dirty="0"/>
          </a:p>
        </p:txBody>
      </p:sp>
      <p:sp>
        <p:nvSpPr>
          <p:cNvPr id="3" name="フッター プレースホルダー 2">
            <a:extLst>
              <a:ext uri="{FF2B5EF4-FFF2-40B4-BE49-F238E27FC236}">
                <a16:creationId xmlns:a16="http://schemas.microsoft.com/office/drawing/2014/main" id="{63B1FB45-1171-F807-229B-B6E89236511E}"/>
              </a:ext>
            </a:extLst>
          </p:cNvPr>
          <p:cNvSpPr>
            <a:spLocks noGrp="1"/>
          </p:cNvSpPr>
          <p:nvPr>
            <p:ph type="ftr" sz="quarter" idx="11"/>
          </p:nvPr>
        </p:nvSpPr>
        <p:spPr/>
        <p:txBody>
          <a:bodyPr/>
          <a:lstStyle/>
          <a:p>
            <a:r>
              <a:rPr lang="en-US" altLang="ja-JP" dirty="0" err="1"/>
              <a:t>Katto</a:t>
            </a:r>
            <a:r>
              <a:rPr lang="en-US" altLang="ja-JP" dirty="0"/>
              <a:t> Lab. </a:t>
            </a:r>
            <a:r>
              <a:rPr lang="en-US" altLang="ja-JP" dirty="0" err="1"/>
              <a:t>Waseda</a:t>
            </a:r>
            <a:r>
              <a:rPr lang="en-US" altLang="ja-JP" dirty="0"/>
              <a:t> University</a:t>
            </a:r>
            <a:endParaRPr lang="ja-JP" altLang="en-US" dirty="0"/>
          </a:p>
        </p:txBody>
      </p:sp>
      <p:sp>
        <p:nvSpPr>
          <p:cNvPr id="4" name="スライド番号プレースホルダー 3">
            <a:extLst>
              <a:ext uri="{FF2B5EF4-FFF2-40B4-BE49-F238E27FC236}">
                <a16:creationId xmlns:a16="http://schemas.microsoft.com/office/drawing/2014/main" id="{BF04D74F-152A-9F8F-168D-704ABE405BA8}"/>
              </a:ext>
            </a:extLst>
          </p:cNvPr>
          <p:cNvSpPr>
            <a:spLocks noGrp="1"/>
          </p:cNvSpPr>
          <p:nvPr>
            <p:ph type="sldNum" sz="quarter" idx="12"/>
          </p:nvPr>
        </p:nvSpPr>
        <p:spPr/>
        <p:txBody>
          <a:bodyPr/>
          <a:lstStyle/>
          <a:p>
            <a:fld id="{29609BA7-4CA4-44E9-B9CF-CAE4FAA69FA4}" type="slidenum">
              <a:rPr kumimoji="1" lang="ja-JP" altLang="en-US" smtClean="0"/>
              <a:t>9</a:t>
            </a:fld>
            <a:endParaRPr kumimoji="1" lang="ja-JP" altLang="en-US"/>
          </a:p>
        </p:txBody>
      </p:sp>
      <p:sp>
        <p:nvSpPr>
          <p:cNvPr id="5" name="タイトル 4">
            <a:extLst>
              <a:ext uri="{FF2B5EF4-FFF2-40B4-BE49-F238E27FC236}">
                <a16:creationId xmlns:a16="http://schemas.microsoft.com/office/drawing/2014/main" id="{8F1AC7B8-A628-A5F4-783A-296554C267BC}"/>
              </a:ext>
            </a:extLst>
          </p:cNvPr>
          <p:cNvSpPr>
            <a:spLocks noGrp="1"/>
          </p:cNvSpPr>
          <p:nvPr>
            <p:ph type="title"/>
          </p:nvPr>
        </p:nvSpPr>
        <p:spPr/>
        <p:txBody>
          <a:bodyPr>
            <a:normAutofit fontScale="90000"/>
          </a:bodyPr>
          <a:lstStyle/>
          <a:p>
            <a:r>
              <a:rPr kumimoji="1" lang="ja-JP" altLang="en-US" dirty="0">
                <a:latin typeface="游ゴシック" panose="020B0400000000000000" pitchFamily="50" charset="-128"/>
                <a:ea typeface="游ゴシック" panose="020B0400000000000000" pitchFamily="50" charset="-128"/>
              </a:rPr>
              <a:t>研究② </a:t>
            </a:r>
            <a:r>
              <a:rPr lang="ja-JP" altLang="en-US" dirty="0">
                <a:latin typeface="游ゴシック" panose="020B0400000000000000" pitchFamily="50" charset="-128"/>
                <a:ea typeface="游ゴシック" panose="020B0400000000000000" pitchFamily="50" charset="-128"/>
              </a:rPr>
              <a:t>大規模言語モデルの圧縮への応用 </a:t>
            </a:r>
            <a:r>
              <a:rPr lang="en-US" altLang="ja-JP" dirty="0">
                <a:latin typeface="游ゴシック" panose="020B0400000000000000" pitchFamily="50" charset="-128"/>
                <a:ea typeface="游ゴシック" panose="020B0400000000000000" pitchFamily="50" charset="-128"/>
              </a:rPr>
              <a:t>(IEEE VCIP 2024)</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5">
            <a:extLst>
              <a:ext uri="{FF2B5EF4-FFF2-40B4-BE49-F238E27FC236}">
                <a16:creationId xmlns:a16="http://schemas.microsoft.com/office/drawing/2014/main" id="{3546FF4A-2444-D3DB-05A9-C41885EF802E}"/>
              </a:ext>
            </a:extLst>
          </p:cNvPr>
          <p:cNvSpPr>
            <a:spLocks noGrp="1"/>
          </p:cNvSpPr>
          <p:nvPr>
            <p:ph idx="1"/>
          </p:nvPr>
        </p:nvSpPr>
        <p:spPr/>
        <p:txBody>
          <a:bodyPr/>
          <a:lstStyle/>
          <a:p>
            <a:r>
              <a:rPr kumimoji="1" lang="ja-JP" altLang="en-US" sz="2400" dirty="0">
                <a:latin typeface="游ゴシック" panose="020B0400000000000000" pitchFamily="50" charset="-128"/>
                <a:ea typeface="游ゴシック" panose="020B0400000000000000" pitchFamily="50" charset="-128"/>
              </a:rPr>
              <a:t>大規模言語モデル</a:t>
            </a:r>
            <a:r>
              <a:rPr kumimoji="1" lang="en-US" altLang="ja-JP" sz="2400" dirty="0">
                <a:latin typeface="游ゴシック" panose="020B0400000000000000" pitchFamily="50" charset="-128"/>
                <a:ea typeface="游ゴシック" panose="020B0400000000000000" pitchFamily="50" charset="-128"/>
              </a:rPr>
              <a:t>(LLM)</a:t>
            </a:r>
            <a:r>
              <a:rPr kumimoji="1" lang="ja-JP" altLang="en-US" sz="2400" dirty="0">
                <a:latin typeface="游ゴシック" panose="020B0400000000000000" pitchFamily="50" charset="-128"/>
                <a:ea typeface="游ゴシック" panose="020B0400000000000000" pitchFamily="50" charset="-128"/>
              </a:rPr>
              <a:t>は、</a:t>
            </a:r>
            <a:endParaRPr kumimoji="1" lang="en-US" altLang="ja-JP" sz="2400" dirty="0">
              <a:latin typeface="游ゴシック" panose="020B0400000000000000" pitchFamily="50" charset="-128"/>
              <a:ea typeface="游ゴシック" panose="020B0400000000000000" pitchFamily="50" charset="-128"/>
            </a:endParaRPr>
          </a:p>
          <a:p>
            <a:pPr lvl="1"/>
            <a:r>
              <a:rPr kumimoji="1" lang="ja-JP" altLang="en-US" sz="2400" dirty="0">
                <a:latin typeface="游ゴシック" panose="020B0400000000000000" pitchFamily="50" charset="-128"/>
                <a:ea typeface="游ゴシック" panose="020B0400000000000000" pitchFamily="50" charset="-128"/>
              </a:rPr>
              <a:t>内部で確率分布を計算して予測を行っている</a:t>
            </a:r>
            <a:endParaRPr kumimoji="1" lang="en-US" altLang="ja-JP" sz="2400" dirty="0">
              <a:latin typeface="游ゴシック" panose="020B0400000000000000" pitchFamily="50" charset="-128"/>
              <a:ea typeface="游ゴシック" panose="020B0400000000000000" pitchFamily="50" charset="-128"/>
            </a:endParaRPr>
          </a:p>
          <a:p>
            <a:pPr lvl="1"/>
            <a:r>
              <a:rPr lang="ja-JP" altLang="en-US" sz="2400" dirty="0">
                <a:latin typeface="游ゴシック" panose="020B0400000000000000" pitchFamily="50" charset="-128"/>
                <a:ea typeface="游ゴシック" panose="020B0400000000000000" pitchFamily="50" charset="-128"/>
              </a:rPr>
              <a:t>画像の意味的情報をうまく捉えられる</a:t>
            </a:r>
            <a:endParaRPr lang="en-US" altLang="ja-JP" sz="2400" dirty="0">
              <a:latin typeface="游ゴシック" panose="020B0400000000000000" pitchFamily="50" charset="-128"/>
              <a:ea typeface="游ゴシック" panose="020B0400000000000000" pitchFamily="50" charset="-128"/>
            </a:endParaRPr>
          </a:p>
          <a:p>
            <a:pPr lvl="1"/>
            <a:r>
              <a:rPr kumimoji="1" lang="ja-JP" altLang="en-US" sz="2400" dirty="0">
                <a:latin typeface="游ゴシック" panose="020B0400000000000000" pitchFamily="50" charset="-128"/>
                <a:ea typeface="游ゴシック" panose="020B0400000000000000" pitchFamily="50" charset="-128"/>
              </a:rPr>
              <a:t>という</a:t>
            </a:r>
            <a:r>
              <a:rPr kumimoji="1" lang="en-US" altLang="ja-JP" sz="2400" dirty="0">
                <a:latin typeface="游ゴシック" panose="020B0400000000000000" pitchFamily="50" charset="-128"/>
                <a:ea typeface="游ゴシック" panose="020B0400000000000000" pitchFamily="50" charset="-128"/>
              </a:rPr>
              <a:t>2</a:t>
            </a:r>
            <a:r>
              <a:rPr kumimoji="1" lang="ja-JP" altLang="en-US" sz="2400" dirty="0">
                <a:latin typeface="游ゴシック" panose="020B0400000000000000" pitchFamily="50" charset="-128"/>
                <a:ea typeface="游ゴシック" panose="020B0400000000000000" pitchFamily="50" charset="-128"/>
              </a:rPr>
              <a:t>点から、圧縮と相性が良い</a:t>
            </a:r>
            <a:endParaRPr lang="en-US" altLang="ja-JP" sz="2400" dirty="0">
              <a:latin typeface="游ゴシック" panose="020B0400000000000000" pitchFamily="50" charset="-128"/>
              <a:ea typeface="游ゴシック" panose="020B0400000000000000" pitchFamily="50" charset="-128"/>
            </a:endParaRPr>
          </a:p>
          <a:p>
            <a:r>
              <a:rPr kumimoji="1" lang="ja-JP" altLang="en-US" sz="2400" b="1" u="sng" dirty="0">
                <a:latin typeface="游ゴシック" panose="020B0400000000000000" pitchFamily="50" charset="-128"/>
                <a:ea typeface="游ゴシック" panose="020B0400000000000000" pitchFamily="50" charset="-128"/>
              </a:rPr>
              <a:t>背景</a:t>
            </a:r>
            <a:endParaRPr kumimoji="1" lang="en-US" altLang="ja-JP" sz="2400" b="1" u="sng" dirty="0">
              <a:latin typeface="游ゴシック" panose="020B0400000000000000" pitchFamily="50" charset="-128"/>
              <a:ea typeface="游ゴシック" panose="020B0400000000000000" pitchFamily="50" charset="-128"/>
            </a:endParaRPr>
          </a:p>
          <a:p>
            <a:pPr lvl="1"/>
            <a:r>
              <a:rPr lang="en-US" altLang="ja-JP" sz="2400" dirty="0">
                <a:latin typeface="游ゴシック" panose="020B0400000000000000" pitchFamily="50" charset="-128"/>
                <a:ea typeface="游ゴシック" panose="020B0400000000000000" pitchFamily="50" charset="-128"/>
              </a:rPr>
              <a:t>LLM</a:t>
            </a:r>
            <a:r>
              <a:rPr lang="ja-JP" altLang="en-US" sz="2400" dirty="0">
                <a:latin typeface="游ゴシック" panose="020B0400000000000000" pitchFamily="50" charset="-128"/>
                <a:ea typeface="游ゴシック" panose="020B0400000000000000" pitchFamily="50" charset="-128"/>
              </a:rPr>
              <a:t>の画像キャプションを用いて、</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圧縮を行う手法が提案された</a:t>
            </a:r>
            <a:endParaRPr lang="en-US" altLang="ja-JP" sz="2400" dirty="0">
              <a:latin typeface="游ゴシック" panose="020B0400000000000000" pitchFamily="50" charset="-128"/>
              <a:ea typeface="游ゴシック" panose="020B0400000000000000" pitchFamily="50" charset="-128"/>
            </a:endParaRPr>
          </a:p>
          <a:p>
            <a:r>
              <a:rPr kumimoji="1" lang="ja-JP" altLang="en-US" sz="2400" b="1" u="sng" dirty="0">
                <a:latin typeface="游ゴシック" panose="020B0400000000000000" pitchFamily="50" charset="-128"/>
                <a:ea typeface="游ゴシック" panose="020B0400000000000000" pitchFamily="50" charset="-128"/>
              </a:rPr>
              <a:t>貢献</a:t>
            </a:r>
            <a:endParaRPr kumimoji="1" lang="en-US" altLang="ja-JP" sz="2400" b="1" u="sng" dirty="0">
              <a:latin typeface="游ゴシック" panose="020B0400000000000000" pitchFamily="50" charset="-128"/>
              <a:ea typeface="游ゴシック" panose="020B0400000000000000" pitchFamily="50" charset="-128"/>
            </a:endParaRPr>
          </a:p>
          <a:p>
            <a:pPr lvl="1"/>
            <a:r>
              <a:rPr kumimoji="1" lang="ja-JP" altLang="en-US" sz="2400" dirty="0">
                <a:latin typeface="游ゴシック" panose="020B0400000000000000" pitchFamily="50" charset="-128"/>
                <a:ea typeface="游ゴシック" panose="020B0400000000000000" pitchFamily="50" charset="-128"/>
              </a:rPr>
              <a:t>テキスト情報を</a:t>
            </a:r>
            <a:r>
              <a:rPr lang="en-US" altLang="ja-JP" sz="2400" dirty="0">
                <a:latin typeface="游ゴシック" panose="020B0400000000000000" pitchFamily="50" charset="-128"/>
                <a:ea typeface="游ゴシック" panose="020B0400000000000000" pitchFamily="50" charset="-128"/>
              </a:rPr>
              <a:t>LLM</a:t>
            </a:r>
            <a:r>
              <a:rPr lang="ja-JP" altLang="en-US" sz="2400" dirty="0">
                <a:latin typeface="游ゴシック" panose="020B0400000000000000" pitchFamily="50" charset="-128"/>
                <a:ea typeface="游ゴシック" panose="020B0400000000000000" pitchFamily="50" charset="-128"/>
              </a:rPr>
              <a:t>でさらに圧縮し、</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訓練手法も改良した</a:t>
            </a:r>
            <a:endParaRPr lang="en-US" altLang="ja-JP" sz="2400" dirty="0">
              <a:latin typeface="游ゴシック" panose="020B0400000000000000" pitchFamily="50" charset="-128"/>
              <a:ea typeface="游ゴシック" panose="020B0400000000000000" pitchFamily="50" charset="-128"/>
            </a:endParaRPr>
          </a:p>
          <a:p>
            <a:pPr lvl="1"/>
            <a:r>
              <a:rPr kumimoji="1" lang="ja-JP" altLang="en-US" sz="2400" dirty="0">
                <a:latin typeface="游ゴシック" panose="020B0400000000000000" pitchFamily="50" charset="-128"/>
                <a:ea typeface="游ゴシック" panose="020B0400000000000000" pitchFamily="50" charset="-128"/>
              </a:rPr>
              <a:t>従来手法から</a:t>
            </a:r>
            <a:r>
              <a:rPr kumimoji="1" lang="ja-JP" altLang="en-US" sz="2400" b="1" dirty="0">
                <a:latin typeface="游ゴシック" panose="020B0400000000000000" pitchFamily="50" charset="-128"/>
                <a:ea typeface="游ゴシック" panose="020B0400000000000000" pitchFamily="50" charset="-128"/>
              </a:rPr>
              <a:t>圧縮率を</a:t>
            </a:r>
            <a:r>
              <a:rPr kumimoji="1" lang="en-US" altLang="ja-JP" sz="2400" b="1" dirty="0">
                <a:latin typeface="游ゴシック" panose="020B0400000000000000" pitchFamily="50" charset="-128"/>
                <a:ea typeface="游ゴシック" panose="020B0400000000000000" pitchFamily="50" charset="-128"/>
              </a:rPr>
              <a:t>40%</a:t>
            </a:r>
            <a:r>
              <a:rPr kumimoji="1" lang="ja-JP" altLang="en-US" sz="2400" b="1" dirty="0">
                <a:latin typeface="游ゴシック" panose="020B0400000000000000" pitchFamily="50" charset="-128"/>
                <a:ea typeface="游ゴシック" panose="020B0400000000000000" pitchFamily="50" charset="-128"/>
              </a:rPr>
              <a:t>以上改善</a:t>
            </a:r>
            <a:endParaRPr kumimoji="1" lang="en-US" altLang="ja-JP" sz="2400" b="1" dirty="0">
              <a:latin typeface="游ゴシック" panose="020B0400000000000000" pitchFamily="50" charset="-128"/>
              <a:ea typeface="游ゴシック" panose="020B0400000000000000" pitchFamily="50" charset="-128"/>
            </a:endParaRPr>
          </a:p>
          <a:p>
            <a:pPr lvl="1"/>
            <a:endParaRPr kumimoji="1" lang="ja-JP" altLang="en-US" dirty="0"/>
          </a:p>
        </p:txBody>
      </p:sp>
      <p:pic>
        <p:nvPicPr>
          <p:cNvPr id="2050" name="Picture 2">
            <a:extLst>
              <a:ext uri="{FF2B5EF4-FFF2-40B4-BE49-F238E27FC236}">
                <a16:creationId xmlns:a16="http://schemas.microsoft.com/office/drawing/2014/main" id="{612F53E1-F4BD-58A5-1733-D907487DC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828" y="2067782"/>
            <a:ext cx="4923325" cy="406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36298"/>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9783</TotalTime>
  <Words>1057</Words>
  <Application>Microsoft Macintosh PowerPoint</Application>
  <PresentationFormat>ワイド画面</PresentationFormat>
  <Paragraphs>165</Paragraphs>
  <Slides>13</Slides>
  <Notes>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Yu Gothic</vt:lpstr>
      <vt:lpstr>Yu Gothic</vt:lpstr>
      <vt:lpstr>Arial</vt:lpstr>
      <vt:lpstr>Arial Black</vt:lpstr>
      <vt:lpstr>Calibri</vt:lpstr>
      <vt:lpstr>Wingdings</vt:lpstr>
      <vt:lpstr>1_Office ​​テーマ</vt:lpstr>
      <vt:lpstr>研究紹介スライド</vt:lpstr>
      <vt:lpstr>自己紹介</vt:lpstr>
      <vt:lpstr>研究テーマ：画像の圧縮・符号化</vt:lpstr>
      <vt:lpstr>既存コーデックとの比較</vt:lpstr>
      <vt:lpstr>学習型の画像圧縮とは？</vt:lpstr>
      <vt:lpstr>研究① 確率モデリングの改善 (画像符号化シンポジウム 2023)</vt:lpstr>
      <vt:lpstr>研究① 確率モデリングの改善 (IEEE VCIP 2025)</vt:lpstr>
      <vt:lpstr>研究① 確率モデリングの改善 (画像工学研究会 2026)</vt:lpstr>
      <vt:lpstr>研究② 大規模言語モデルの圧縮への応用 (IEEE VCIP 2024)</vt:lpstr>
      <vt:lpstr>論文リスト</vt:lpstr>
      <vt:lpstr>ありがとうございました</vt:lpstr>
      <vt:lpstr>研究③ 状態空間モデル (SSM) と圧縮 (画像工学研究会 2025) </vt:lpstr>
      <vt:lpstr>機械学習分野の取り組み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村井　史門</dc:creator>
  <cp:lastModifiedBy>s4murai</cp:lastModifiedBy>
  <cp:revision>62</cp:revision>
  <dcterms:created xsi:type="dcterms:W3CDTF">2025-06-24T01:38:05Z</dcterms:created>
  <dcterms:modified xsi:type="dcterms:W3CDTF">2026-02-09T01:51:56Z</dcterms:modified>
</cp:coreProperties>
</file>